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46" r:id="rId6"/>
    <p:sldMasterId id="2147483780" r:id="rId7"/>
    <p:sldMasterId id="2147483804" r:id="rId8"/>
  </p:sldMasterIdLst>
  <p:notesMasterIdLst>
    <p:notesMasterId r:id="rId59"/>
  </p:notesMasterIdLst>
  <p:handoutMasterIdLst>
    <p:handoutMasterId r:id="rId60"/>
  </p:handoutMasterIdLst>
  <p:sldIdLst>
    <p:sldId id="258" r:id="rId9"/>
    <p:sldId id="256" r:id="rId10"/>
    <p:sldId id="270" r:id="rId11"/>
    <p:sldId id="269" r:id="rId12"/>
    <p:sldId id="272" r:id="rId13"/>
    <p:sldId id="273" r:id="rId14"/>
    <p:sldId id="260" r:id="rId15"/>
    <p:sldId id="304" r:id="rId16"/>
    <p:sldId id="305" r:id="rId17"/>
    <p:sldId id="274" r:id="rId18"/>
    <p:sldId id="308" r:id="rId19"/>
    <p:sldId id="275" r:id="rId20"/>
    <p:sldId id="277" r:id="rId21"/>
    <p:sldId id="341" r:id="rId22"/>
    <p:sldId id="276" r:id="rId23"/>
    <p:sldId id="306" r:id="rId24"/>
    <p:sldId id="278" r:id="rId25"/>
    <p:sldId id="344" r:id="rId26"/>
    <p:sldId id="309" r:id="rId27"/>
    <p:sldId id="346" r:id="rId28"/>
    <p:sldId id="316" r:id="rId29"/>
    <p:sldId id="317" r:id="rId30"/>
    <p:sldId id="318" r:id="rId31"/>
    <p:sldId id="319" r:id="rId32"/>
    <p:sldId id="321" r:id="rId33"/>
    <p:sldId id="322" r:id="rId34"/>
    <p:sldId id="323" r:id="rId35"/>
    <p:sldId id="324" r:id="rId36"/>
    <p:sldId id="329" r:id="rId37"/>
    <p:sldId id="330" r:id="rId38"/>
    <p:sldId id="345" r:id="rId39"/>
    <p:sldId id="331" r:id="rId40"/>
    <p:sldId id="328" r:id="rId41"/>
    <p:sldId id="327" r:id="rId42"/>
    <p:sldId id="326" r:id="rId43"/>
    <p:sldId id="334" r:id="rId44"/>
    <p:sldId id="335" r:id="rId45"/>
    <p:sldId id="336" r:id="rId46"/>
    <p:sldId id="337" r:id="rId47"/>
    <p:sldId id="338" r:id="rId48"/>
    <p:sldId id="339" r:id="rId49"/>
    <p:sldId id="340" r:id="rId50"/>
    <p:sldId id="303" r:id="rId51"/>
    <p:sldId id="302" r:id="rId52"/>
    <p:sldId id="280" r:id="rId53"/>
    <p:sldId id="332" r:id="rId54"/>
    <p:sldId id="333" r:id="rId55"/>
    <p:sldId id="307" r:id="rId56"/>
    <p:sldId id="315" r:id="rId57"/>
    <p:sldId id="342"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DA"/>
    <a:srgbClr val="1894C6"/>
    <a:srgbClr val="1584AF"/>
    <a:srgbClr val="106F9F"/>
    <a:srgbClr val="074E84"/>
    <a:srgbClr val="053E6B"/>
    <a:srgbClr val="010717"/>
    <a:srgbClr val="000000"/>
    <a:srgbClr val="0D6FB3"/>
    <a:srgbClr val="004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324" autoAdjust="0"/>
  </p:normalViewPr>
  <p:slideViewPr>
    <p:cSldViewPr snapToGrid="0">
      <p:cViewPr varScale="1">
        <p:scale>
          <a:sx n="86" d="100"/>
          <a:sy n="86" d="100"/>
        </p:scale>
        <p:origin x="690" y="84"/>
      </p:cViewPr>
      <p:guideLst/>
    </p:cSldViewPr>
  </p:slideViewPr>
  <p:notesTextViewPr>
    <p:cViewPr>
      <p:scale>
        <a:sx n="3" d="2"/>
        <a:sy n="3" d="2"/>
      </p:scale>
      <p:origin x="0" y="0"/>
    </p:cViewPr>
  </p:notesTextViewPr>
  <p:notesViewPr>
    <p:cSldViewPr snapToGrid="0">
      <p:cViewPr varScale="1">
        <p:scale>
          <a:sx n="89" d="100"/>
          <a:sy n="89" d="100"/>
        </p:scale>
        <p:origin x="21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908858267716534"/>
          <c:y val="2.5428331875182269E-2"/>
          <c:w val="0.81030774278215234"/>
          <c:h val="0.8416746864975212"/>
        </c:manualLayout>
      </c:layout>
      <c:areaChart>
        <c:grouping val="stacked"/>
        <c:varyColors val="0"/>
        <c:ser>
          <c:idx val="0"/>
          <c:order val="0"/>
          <c:tx>
            <c:strRef>
              <c:f>'Workload Adoption Model'!$C$90</c:f>
              <c:strCache>
                <c:ptCount val="1"/>
                <c:pt idx="0">
                  <c:v>Traditonal</c:v>
                </c:pt>
              </c:strCache>
            </c:strRef>
          </c:tx>
          <c:spPr>
            <a:solidFill>
              <a:schemeClr val="tx2"/>
            </a:solidFill>
            <a:ln>
              <a:solidFill>
                <a:schemeClr val="tx2"/>
              </a:solidFill>
            </a:ln>
            <a:effectLst>
              <a:innerShdw blurRad="114300">
                <a:schemeClr val="tx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Model'!$D$90:$N$90</c:f>
              <c:numCache>
                <c:formatCode>0%</c:formatCode>
                <c:ptCount val="11"/>
                <c:pt idx="0">
                  <c:v>0.88364596176913668</c:v>
                </c:pt>
                <c:pt idx="1">
                  <c:v>0.89477893664210506</c:v>
                </c:pt>
                <c:pt idx="2">
                  <c:v>0.87556696617554397</c:v>
                </c:pt>
                <c:pt idx="3">
                  <c:v>0.84916410724832503</c:v>
                </c:pt>
                <c:pt idx="4">
                  <c:v>0.81628964087771561</c:v>
                </c:pt>
                <c:pt idx="5">
                  <c:v>0.77085496391818276</c:v>
                </c:pt>
                <c:pt idx="6">
                  <c:v>0.71406213486725134</c:v>
                </c:pt>
                <c:pt idx="7">
                  <c:v>0.65281789517387123</c:v>
                </c:pt>
                <c:pt idx="8">
                  <c:v>0.58572691955408163</c:v>
                </c:pt>
                <c:pt idx="9">
                  <c:v>0.51367323350196803</c:v>
                </c:pt>
                <c:pt idx="10">
                  <c:v>0.43665001942949899</c:v>
                </c:pt>
              </c:numCache>
            </c:numRef>
          </c:val>
          <c:extLst>
            <c:ext xmlns:c16="http://schemas.microsoft.com/office/drawing/2014/chart" uri="{C3380CC4-5D6E-409C-BE32-E72D297353CC}">
              <c16:uniqueId val="{00000000-EFC4-4C9F-A07A-81CFA5AF1A28}"/>
            </c:ext>
          </c:extLst>
        </c:ser>
        <c:ser>
          <c:idx val="1"/>
          <c:order val="1"/>
          <c:tx>
            <c:strRef>
              <c:f>'Workload Adoption Model'!$C$91</c:f>
              <c:strCache>
                <c:ptCount val="1"/>
                <c:pt idx="0">
                  <c:v>Migrated to IaaS</c:v>
                </c:pt>
              </c:strCache>
            </c:strRef>
          </c:tx>
          <c:spPr>
            <a:solidFill>
              <a:schemeClr val="accent2"/>
            </a:solidFill>
            <a:ln>
              <a:noFill/>
            </a:ln>
            <a:effectLst>
              <a:innerShdw blurRad="114300">
                <a:schemeClr val="accent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Model'!$D$91:$N$91</c:f>
              <c:numCache>
                <c:formatCode>0%</c:formatCode>
                <c:ptCount val="11"/>
                <c:pt idx="0">
                  <c:v>1.1185391921128314E-2</c:v>
                </c:pt>
                <c:pt idx="1">
                  <c:v>2.8187187641243346E-2</c:v>
                </c:pt>
                <c:pt idx="2">
                  <c:v>4.8924904263015247E-2</c:v>
                </c:pt>
                <c:pt idx="3">
                  <c:v>7.1756526252422348E-2</c:v>
                </c:pt>
                <c:pt idx="4">
                  <c:v>9.5403563312879719E-2</c:v>
                </c:pt>
                <c:pt idx="5">
                  <c:v>0.11888751735912706</c:v>
                </c:pt>
                <c:pt idx="6">
                  <c:v>0.14466233112258584</c:v>
                </c:pt>
                <c:pt idx="7">
                  <c:v>0.16640448029722299</c:v>
                </c:pt>
                <c:pt idx="8">
                  <c:v>0.1844316323294222</c:v>
                </c:pt>
                <c:pt idx="9">
                  <c:v>0.19906135955555301</c:v>
                </c:pt>
                <c:pt idx="10">
                  <c:v>0.21060567037617284</c:v>
                </c:pt>
              </c:numCache>
            </c:numRef>
          </c:val>
          <c:extLst>
            <c:ext xmlns:c16="http://schemas.microsoft.com/office/drawing/2014/chart" uri="{C3380CC4-5D6E-409C-BE32-E72D297353CC}">
              <c16:uniqueId val="{00000001-EFC4-4C9F-A07A-81CFA5AF1A28}"/>
            </c:ext>
          </c:extLst>
        </c:ser>
        <c:ser>
          <c:idx val="2"/>
          <c:order val="2"/>
          <c:tx>
            <c:strRef>
              <c:f>'Workload Adoption Model'!$C$92</c:f>
              <c:strCache>
                <c:ptCount val="1"/>
                <c:pt idx="0">
                  <c:v>Replaced to Cloud</c:v>
                </c:pt>
              </c:strCache>
            </c:strRef>
          </c:tx>
          <c:spPr>
            <a:solidFill>
              <a:schemeClr val="accent4"/>
            </a:solidFill>
            <a:ln>
              <a:solidFill>
                <a:schemeClr val="accent5"/>
              </a:solidFill>
            </a:ln>
            <a:effectLst>
              <a:innerShdw blurRad="114300">
                <a:schemeClr val="accent4">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Model'!$D$92:$N$92</c:f>
              <c:numCache>
                <c:formatCode>0%</c:formatCode>
                <c:ptCount val="11"/>
                <c:pt idx="0">
                  <c:v>0.10516864630973502</c:v>
                </c:pt>
                <c:pt idx="1">
                  <c:v>0.12557080117387306</c:v>
                </c:pt>
                <c:pt idx="2">
                  <c:v>0.1514539054591264</c:v>
                </c:pt>
                <c:pt idx="3">
                  <c:v>0.18234098330041421</c:v>
                </c:pt>
                <c:pt idx="4">
                  <c:v>0.21766385282183628</c:v>
                </c:pt>
                <c:pt idx="5">
                  <c:v>0.25678066018074441</c:v>
                </c:pt>
                <c:pt idx="6">
                  <c:v>0.29988738189026121</c:v>
                </c:pt>
                <c:pt idx="7">
                  <c:v>0.34609481468550396</c:v>
                </c:pt>
                <c:pt idx="8">
                  <c:v>0.39448379839877656</c:v>
                </c:pt>
                <c:pt idx="9">
                  <c:v>0.44413612693007698</c:v>
                </c:pt>
                <c:pt idx="10">
                  <c:v>0.49416387550637009</c:v>
                </c:pt>
              </c:numCache>
            </c:numRef>
          </c:val>
          <c:extLst>
            <c:ext xmlns:c16="http://schemas.microsoft.com/office/drawing/2014/chart" uri="{C3380CC4-5D6E-409C-BE32-E72D297353CC}">
              <c16:uniqueId val="{00000002-EFC4-4C9F-A07A-81CFA5AF1A28}"/>
            </c:ext>
          </c:extLst>
        </c:ser>
        <c:ser>
          <c:idx val="3"/>
          <c:order val="3"/>
          <c:tx>
            <c:strRef>
              <c:f>'Workload Adoption Model'!$C$93</c:f>
              <c:strCache>
                <c:ptCount val="1"/>
                <c:pt idx="0">
                  <c:v>Net New Cloud</c:v>
                </c:pt>
              </c:strCache>
            </c:strRef>
          </c:tx>
          <c:spPr>
            <a:solidFill>
              <a:schemeClr val="accent6"/>
            </a:solidFill>
            <a:ln>
              <a:solidFill>
                <a:schemeClr val="accent6"/>
              </a:solidFill>
            </a:ln>
            <a:effectLst>
              <a:innerShdw blurRad="114300">
                <a:schemeClr val="accent6">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Model'!$D$93:$N$93</c:f>
              <c:numCache>
                <c:formatCode>0%</c:formatCode>
                <c:ptCount val="11"/>
                <c:pt idx="0">
                  <c:v>0</c:v>
                </c:pt>
                <c:pt idx="1">
                  <c:v>2.6135267553888519E-2</c:v>
                </c:pt>
                <c:pt idx="2">
                  <c:v>5.7385586179217588E-2</c:v>
                </c:pt>
                <c:pt idx="3">
                  <c:v>0.1022283435280579</c:v>
                </c:pt>
                <c:pt idx="4">
                  <c:v>0.17115676567820978</c:v>
                </c:pt>
                <c:pt idx="5">
                  <c:v>0.26130965991218097</c:v>
                </c:pt>
                <c:pt idx="6">
                  <c:v>0.3666084184817025</c:v>
                </c:pt>
                <c:pt idx="7">
                  <c:v>0.49184144044427364</c:v>
                </c:pt>
                <c:pt idx="8">
                  <c:v>0.62973675858676392</c:v>
                </c:pt>
                <c:pt idx="9">
                  <c:v>0.78609136396099411</c:v>
                </c:pt>
                <c:pt idx="10">
                  <c:v>0.96242885835870406</c:v>
                </c:pt>
              </c:numCache>
            </c:numRef>
          </c:val>
          <c:extLst>
            <c:ext xmlns:c16="http://schemas.microsoft.com/office/drawing/2014/chart" uri="{C3380CC4-5D6E-409C-BE32-E72D297353CC}">
              <c16:uniqueId val="{00000003-EFC4-4C9F-A07A-81CFA5AF1A28}"/>
            </c:ext>
          </c:extLst>
        </c:ser>
        <c:dLbls>
          <c:showLegendKey val="0"/>
          <c:showVal val="0"/>
          <c:showCatName val="0"/>
          <c:showSerName val="0"/>
          <c:showPercent val="0"/>
          <c:showBubbleSize val="0"/>
        </c:dLbls>
        <c:axId val="162703880"/>
        <c:axId val="162701528"/>
      </c:areaChart>
      <c:catAx>
        <c:axId val="162703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ru-RU"/>
          </a:p>
        </c:txPr>
        <c:crossAx val="162701528"/>
        <c:crosses val="autoZero"/>
        <c:auto val="1"/>
        <c:lblAlgn val="ctr"/>
        <c:lblOffset val="100"/>
        <c:noMultiLvlLbl val="0"/>
      </c:catAx>
      <c:valAx>
        <c:axId val="16270152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600" b="1" dirty="0"/>
                  <a:t>% of 2010 App Portfolio</a:t>
                </a:r>
              </a:p>
            </c:rich>
          </c:tx>
          <c:layout>
            <c:manualLayout>
              <c:xMode val="edge"/>
              <c:yMode val="edge"/>
              <c:x val="5.5555555555555558E-3"/>
              <c:y val="0.1927004957713619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ru-RU"/>
          </a:p>
        </c:txPr>
        <c:crossAx val="162703880"/>
        <c:crosses val="autoZero"/>
        <c:crossBetween val="midCat"/>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ru-RU"/>
          </a:p>
        </c:txPr>
      </c:dTable>
      <c:spPr>
        <a:noFill/>
        <a:ln>
          <a:noFill/>
        </a:ln>
        <a:effectLst/>
      </c:spPr>
    </c:plotArea>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D657D-9A86-4ADA-AC9D-7A11CF36D20B}" type="datetimeFigureOut">
              <a:rPr lang="ru-RU" smtClean="0"/>
              <a:t>08.04.2015</a:t>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536D45-F5D9-4EAB-B375-9C5024948C44}" type="slidenum">
              <a:rPr lang="ru-RU" smtClean="0"/>
              <a:t>‹#›</a:t>
            </a:fld>
            <a:endParaRPr lang="ru-RU"/>
          </a:p>
        </p:txBody>
      </p:sp>
    </p:spTree>
    <p:extLst>
      <p:ext uri="{BB962C8B-B14F-4D97-AF65-F5344CB8AC3E}">
        <p14:creationId xmlns:p14="http://schemas.microsoft.com/office/powerpoint/2010/main" val="2446585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D34E4-998E-42CE-B062-BC8B5973F56E}" type="datetimeFigureOut">
              <a:rPr lang="ru-RU" smtClean="0"/>
              <a:t>08.04.2015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950F-5AD8-4354-AE3A-C7B3A1479461}" type="slidenum">
              <a:rPr lang="ru-RU" smtClean="0"/>
              <a:t>‹#›</a:t>
            </a:fld>
            <a:endParaRPr lang="ru-RU"/>
          </a:p>
        </p:txBody>
      </p:sp>
    </p:spTree>
    <p:extLst>
      <p:ext uri="{BB962C8B-B14F-4D97-AF65-F5344CB8AC3E}">
        <p14:creationId xmlns:p14="http://schemas.microsoft.com/office/powerpoint/2010/main" val="53119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507061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34569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24428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82096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406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5074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012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85654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92033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752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4/8/2015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96916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Azure can be purchased either directly from Microsoft.com, or with an EA.</a:t>
            </a:r>
          </a:p>
          <a:p>
            <a:endParaRPr lang="en-US" baseline="0" dirty="0" smtClean="0"/>
          </a:p>
          <a:p>
            <a:r>
              <a:rPr lang="en-US" baseline="0" dirty="0" smtClean="0"/>
              <a:t>When Azure is available in Open, there will be another option available, and one that is familiar to tens of thousands of partners.</a:t>
            </a:r>
          </a:p>
          <a:p>
            <a:endParaRPr lang="en-US" baseline="0" dirty="0" smtClean="0"/>
          </a:p>
          <a:p>
            <a:r>
              <a:rPr lang="en-US" baseline="0" dirty="0" smtClean="0"/>
              <a:t>Each purchasing path has advantages and will be right for different types of partners and customers. Open is simply another option that has the benefits we discussed on the previous slide.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7B766D-34D2-4976-A3DD-B0EB46A9EE99}" type="datetime8">
              <a:rPr lang="en-US" smtClean="0">
                <a:solidFill>
                  <a:prstClr val="black"/>
                </a:solidFill>
              </a:rPr>
              <a:pPr/>
              <a:t>4/8/2015 10:23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65227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Master" Target="../slideMasters/slideMaster4.xml"/><Relationship Id="rId4" Type="http://schemas.microsoft.com/office/2007/relationships/hdphoto" Target="../media/hdphoto3.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4.xml"/><Relationship Id="rId4" Type="http://schemas.microsoft.com/office/2007/relationships/hdphoto" Target="../media/hdphoto4.wdp"/></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6.jpg"/><Relationship Id="rId4" Type="http://schemas.openxmlformats.org/officeDocument/2006/relationships/image" Target="../media/image25.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msdevcon.ru/" TargetMode="Externa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5550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62538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954931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0083450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4654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tic Title Slide">
    <p:spTree>
      <p:nvGrpSpPr>
        <p:cNvPr id="1" name=""/>
        <p:cNvGrpSpPr/>
        <p:nvPr/>
      </p:nvGrpSpPr>
      <p:grpSpPr>
        <a:xfrm>
          <a:off x="0" y="0"/>
          <a:ext cx="0" cy="0"/>
          <a:chOff x="0" y="0"/>
          <a:chExt cx="0" cy="0"/>
        </a:xfrm>
      </p:grpSpPr>
      <p:grpSp>
        <p:nvGrpSpPr>
          <p:cNvPr id="1017" name=".5&quot; x .5&quot; GRID" hidden="1"/>
          <p:cNvGrpSpPr/>
          <p:nvPr userDrawn="1"/>
        </p:nvGrpSpPr>
        <p:grpSpPr>
          <a:xfrm>
            <a:off x="-306468" y="-228600"/>
            <a:ext cx="12806927" cy="7315200"/>
            <a:chOff x="-306388" y="-228600"/>
            <a:chExt cx="12803592" cy="7315200"/>
          </a:xfrm>
        </p:grpSpPr>
        <p:grpSp>
          <p:nvGrpSpPr>
            <p:cNvPr id="1018" name=".5&quot; x .5&quot; grid"/>
            <p:cNvGrpSpPr/>
            <p:nvPr userDrawn="1"/>
          </p:nvGrpSpPr>
          <p:grpSpPr>
            <a:xfrm>
              <a:off x="-306388" y="-228600"/>
              <a:ext cx="12801600" cy="7315200"/>
              <a:chOff x="-306388" y="-155448"/>
              <a:chExt cx="12801600" cy="7315200"/>
            </a:xfrm>
          </p:grpSpPr>
          <p:sp>
            <p:nvSpPr>
              <p:cNvPr id="1045" name="Rectangle 1044"/>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8" name="Rectangle 1047"/>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2" name="Rectangle 1051"/>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5" name="Rectangle 1054"/>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9" name="Rectangle 1058"/>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2" name="Rectangle 1061"/>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6" name="Rectangle 1065"/>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9" name="Rectangle 1068"/>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3" name="Rectangle 1072"/>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6" name="Rectangle 1075"/>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0" name="Rectangle 1079"/>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3" name="Rectangle 1082"/>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7" name="Rectangle 1086"/>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0" name="Rectangle 1089"/>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1" name="Rectangle 1090"/>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2" name="Rectangle 1091"/>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3" name="Rectangle 1092"/>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4" name="Rectangle 1093"/>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5" name="Rectangle 1094"/>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6" name="Rectangle 1095"/>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7" name="Rectangle 1096"/>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8" name="Rectangle 1097"/>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9" name="Rectangle 1098"/>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0" name="Rectangle 1099"/>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1" name="Rectangle 1100"/>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2" name="Rectangle 1101"/>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3" name="Rectangle 1102"/>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4" name="Rectangle 1103"/>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5" name="Rectangle 1104"/>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6" name="Rectangle 1105"/>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7" name="Rectangle 1106"/>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8" name="Rectangle 1107"/>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9" name="Rectangle 1108"/>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0" name="Rectangle 1109"/>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1" name="Rectangle 1110"/>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2" name="Rectangle 1111"/>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3" name="Rectangle 1112"/>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4" name="Rectangle 1113"/>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5" name="Rectangle 1114"/>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6" name="Rectangle 1115"/>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7" name="Rectangle 1116"/>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8" name="Rectangle 1117"/>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9" name="Rectangle 1118"/>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0" name="Rectangle 1119"/>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1" name="Rectangle 1120"/>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2" name="Rectangle 1121"/>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3" name="Rectangle 1122"/>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4" name="Rectangle 1123"/>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5" name="Rectangle 1124"/>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6" name="Rectangle 1125"/>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7" name="Rectangle 1126"/>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8" name="Rectangle 1127"/>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9" name="Rectangle 1128"/>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0" name="Rectangle 1129"/>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1" name="Rectangle 1130"/>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2" name="Rectangle 1131"/>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3" name="Rectangle 1132"/>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4" name="Rectangle 1133"/>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5" name="Rectangle 1134"/>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6" name="Rectangle 1135"/>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7" name="Rectangle 1136"/>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8" name="Rectangle 1137"/>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9" name="Rectangle 1138"/>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0" name="Rectangle 1139"/>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1" name="Rectangle 1140"/>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2" name="Rectangle 1141"/>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3" name="Rectangle 1142"/>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4" name="Rectangle 1143"/>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5" name="Rectangle 1144"/>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6" name="Rectangle 1145"/>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7" name="Rectangle 1146"/>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8" name="Rectangle 1147"/>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9" name="Rectangle 1148"/>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0" name="Rectangle 1149"/>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1" name="Rectangle 1150"/>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2" name="Rectangle 1151"/>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3" name="Rectangle 1152"/>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4" name="Rectangle 1153"/>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5" name="Rectangle 1154"/>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6" name="Rectangle 1155"/>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7" name="Rectangle 1156"/>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8" name="Rectangle 1157"/>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9" name="Rectangle 1158"/>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0" name="Rectangle 1159"/>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1" name="Rectangle 1160"/>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2" name="Rectangle 1161"/>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3" name="Rectangle 1162"/>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4" name="Rectangle 1163"/>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5" name="Rectangle 1164"/>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6" name="Rectangle 1165"/>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7" name="Rectangle 1166"/>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8" name="Rectangle 1167"/>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9" name="Rectangle 1168"/>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0" name="Rectangle 1169"/>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1" name="Rectangle 1170"/>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2" name="Rectangle 1171"/>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3" name="Rectangle 1172"/>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4" name="Rectangle 1173"/>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5" name="Rectangle 1174"/>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6" name="Rectangle 1175"/>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7" name="Rectangle 1176"/>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8" name="Rectangle 1177"/>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9" name="Rectangle 1178"/>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0" name="Rectangle 1179"/>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1" name="Rectangle 1180"/>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2" name="Rectangle 1181"/>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3" name="Rectangle 1182"/>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4" name="Rectangle 1183"/>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5" name="Rectangle 1184"/>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6" name="Rectangle 1185"/>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7" name="Rectangle 1186"/>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8" name="Rectangle 1187"/>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9" name="Rectangle 1188"/>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0" name="Rectangle 1189"/>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1" name="Rectangle 1190"/>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2" name="Rectangle 1191"/>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3" name="Rectangle 1192"/>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4" name="Rectangle 1193"/>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5" name="Rectangle 1194"/>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6" name="Rectangle 1195"/>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7" name="Rectangle 1196"/>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8" name="Rectangle 1197"/>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9" name="Rectangle 1198"/>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0" name="Rectangle 1199"/>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1" name="Rectangle 1200"/>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2" name="Rectangle 1201"/>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3" name="Rectangle 1202"/>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4" name="Rectangle 1203"/>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5" name="Rectangle 1204"/>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6" name="Rectangle 1205"/>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7" name="Rectangle 1206"/>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8" name="Rectangle 1207"/>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9" name="Rectangle 1208"/>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0" name="Rectangle 1209"/>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1" name="Rectangle 1210"/>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2" name="Rectangle 1211"/>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3" name="Rectangle 1212"/>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4" name="Rectangle 1213"/>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5" name="Rectangle 1214"/>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6" name="Rectangle 1215"/>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7" name="Rectangle 1216"/>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8" name="Rectangle 1217"/>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9" name="Rectangle 1218"/>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0" name="Rectangle 1219"/>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1" name="Rectangle 1220"/>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2" name="Rectangle 1221"/>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3" name="Rectangle 1222"/>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4" name="Rectangle 1223"/>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5" name="Rectangle 1224"/>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6" name="Rectangle 1225"/>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7" name="Rectangle 1226"/>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8" name="Rectangle 1227"/>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9" name="Rectangle 1228"/>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0" name="Rectangle 1229"/>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1" name="Rectangle 1230"/>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2" name="Rectangle 1231"/>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3" name="Rectangle 1232"/>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4" name="Rectangle 1233"/>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5" name="Rectangle 1234"/>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6" name="Rectangle 1235"/>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7" name="Rectangle 1236"/>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8" name="Rectangle 1237"/>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9" name="Rectangle 1238"/>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0" name="Rectangle 1239"/>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1" name="Rectangle 1240"/>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2" name="Rectangle 1241"/>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3" name="Rectangle 1242"/>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4" name="Rectangle 1243"/>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5" name="Rectangle 1244"/>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6" name="Rectangle 1245"/>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7" name="Rectangle 1246"/>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8" name="Rectangle 1247"/>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9" name="Rectangle 1248"/>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0" name="Rectangle 1249"/>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1" name="Rectangle 1250"/>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2" name="Rectangle 1251"/>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3" name="Rectangle 1252"/>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4" name="Rectangle 1253"/>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5" name="Rectangle 1254"/>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6" name="Rectangle 1255"/>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7" name="Rectangle 1256"/>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8" name="Rectangle 1257"/>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9" name="Rectangle 1258"/>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0" name="Rectangle 1259"/>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1" name="Rectangle 1260"/>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2" name="Rectangle 1261"/>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3" name="Rectangle 1262"/>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4" name="Rectangle 1263"/>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5" name="Rectangle 1264"/>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6" name="Rectangle 1265"/>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7" name="Rectangle 1266"/>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8" name="Rectangle 1267"/>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9" name="Rectangle 1268"/>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0" name="Rectangle 1269"/>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1" name="Rectangle 1270"/>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2" name="Rectangle 1271"/>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3" name="Rectangle 1272"/>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4" name="Rectangle 1273"/>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5" name="Rectangle 1274"/>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6" name="Rectangle 1275"/>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7" name="Rectangle 1276"/>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8" name="Rectangle 1277"/>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9" name="Rectangle 1278"/>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0" name="Rectangle 1279"/>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1" name="Rectangle 1280"/>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2" name="Rectangle 1281"/>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3" name="Rectangle 1282"/>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4" name="Rectangle 1283"/>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5" name="Rectangle 1284"/>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6" name="Rectangle 1285"/>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7" name="Rectangle 1286"/>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8" name="Rectangle 1287"/>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9" name="Rectangle 1288"/>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0" name="Rectangle 1289"/>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1" name="Rectangle 1290"/>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2" name="Rectangle 1291"/>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3" name="Rectangle 1292"/>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4" name="Rectangle 1293"/>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5" name="Rectangle 1294"/>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6" name="Rectangle 1295"/>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7" name="Rectangle 1296"/>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8" name="Rectangle 1297"/>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9" name="Rectangle 1298"/>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0" name="Rectangle 1299"/>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1" name="Rectangle 1300"/>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2" name="Rectangle 1301"/>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3" name="Rectangle 1302"/>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4" name="Rectangle 1303"/>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5" name="Rectangle 1304"/>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6" name="Rectangle 1305"/>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7" name="Rectangle 1306"/>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8" name="Rectangle 1307"/>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9" name="Rectangle 1308"/>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0" name="Rectangle 1309"/>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1" name="Rectangle 1310"/>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2" name="Rectangle 1311"/>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3" name="Rectangle 1312"/>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4" name="Rectangle 1313"/>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5" name="Rectangle 1314"/>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6" name="Rectangle 1315"/>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7" name="Rectangle 1316"/>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8" name="Rectangle 1317"/>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9" name="Rectangle 1318"/>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0" name="Rectangle 1319"/>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1" name="Rectangle 1320"/>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2" name="Rectangle 1321"/>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3" name="Rectangle 1322"/>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4" name="Rectangle 1323"/>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5" name="Rectangle 1324"/>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6" name="Rectangle 1325"/>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7" name="Rectangle 1326"/>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8" name="Rectangle 1327"/>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9" name="Rectangle 1328"/>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0" name="Rectangle 1329"/>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1" name="Rectangle 1330"/>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2" name="Rectangle 1331"/>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3" name="Rectangle 1332"/>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4" name="Rectangle 1333"/>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5" name="Rectangle 1334"/>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6" name="Rectangle 1335"/>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7" name="Rectangle 1336"/>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8" name="Rectangle 1337"/>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9" name="Rectangle 1338"/>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0" name="Rectangle 1339"/>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1" name="Rectangle 1340"/>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2" name="Rectangle 1341"/>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3" name="Rectangle 1342"/>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4" name="Rectangle 1343"/>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5" name="Rectangle 1344"/>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6" name="Rectangle 1345"/>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7" name="Rectangle 1346"/>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8" name="Rectangle 1347"/>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9" name="Rectangle 1348"/>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0" name="Rectangle 1349"/>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1" name="Rectangle 1350"/>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2" name="Rectangle 1351"/>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3" name="Rectangle 1352"/>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4" name="Rectangle 1353"/>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5" name="Rectangle 1354"/>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6" name="Rectangle 1355"/>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7" name="Rectangle 1356"/>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8" name="Rectangle 1357"/>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9" name="Rectangle 1358"/>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0" name="Rectangle 1359"/>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1" name="Rectangle 1360"/>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2" name="Rectangle 1361"/>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3" name="Rectangle 1362"/>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4" name="Rectangle 1363"/>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5" name="Rectangle 1364"/>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6" name="Rectangle 1365"/>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7" name="Rectangle 1366"/>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8" name="Rectangle 1367"/>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9" name="Rectangle 1368"/>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0" name="Rectangle 1369"/>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1" name="Rectangle 1370"/>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2" name="Rectangle 1371"/>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3" name="Rectangle 1372"/>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4" name="Rectangle 1373"/>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5" name="Rectangle 1374"/>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6" name="Rectangle 1375"/>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7" name="Rectangle 1376"/>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8" name="Rectangle 1377"/>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9" name="Rectangle 1378"/>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0" name="Rectangle 1379"/>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1" name="Rectangle 1380"/>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2" name="Rectangle 1381"/>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3" name="Rectangle 1382"/>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4" name="Rectangle 1383"/>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5" name="Rectangle 1384"/>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6" name="Rectangle 1385"/>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7" name="Rectangle 1386"/>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8" name="Rectangle 1387"/>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9" name="Rectangle 1388"/>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0" name="Rectangle 1389"/>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1" name="Rectangle 1390"/>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2" name="Rectangle 1391"/>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3" name="Rectangle 1392"/>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4" name="Rectangle 1393"/>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5" name="Rectangle 1394"/>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6" name="Rectangle 1395"/>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7" name="Rectangle 1396"/>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8" name="Rectangle 1397"/>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9" name="Rectangle 1398"/>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0" name="Rectangle 1399"/>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1" name="Rectangle 1400"/>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2" name="Rectangle 1401"/>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3" name="Rectangle 1402"/>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4" name="Rectangle 1403"/>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5" name="Rectangle 1404"/>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6" name="Rectangle 1405"/>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7" name="Rectangle 1406"/>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8" name="Rectangle 1407"/>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9" name="Rectangle 1408"/>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0" name="Rectangle 1409"/>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1" name="Rectangle 1410"/>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2" name="Rectangle 1411"/>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3" name="Rectangle 1412"/>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4" name="Rectangle 1413"/>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5" name="Rectangle 1414"/>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6" name="Rectangle 1415"/>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7" name="Rectangle 1416"/>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8" name="Rectangle 1417"/>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9" name="Rectangle 1418"/>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0" name="Rectangle 1419"/>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1" name="Rectangle 1420"/>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2" name="Rectangle 1421"/>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3" name="Rectangle 1422"/>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4" name="Rectangle 1423"/>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5" name="Rectangle 1424"/>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6" name="Rectangle 1425"/>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7" name="Rectangle 1426"/>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8" name="Rectangle 1427"/>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9" name="Rectangle 1428"/>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0" name="Rectangle 1429"/>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1" name="Rectangle 1430"/>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2" name="Rectangle 1431"/>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3" name="Rectangle 1432"/>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4" name="Rectangle 1433"/>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5" name="Rectangle 1434"/>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6" name="Rectangle 1435"/>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7" name="Rectangle 1436"/>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8" name="Rectangle 1437"/>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9" name="Rectangle 1438"/>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0" name="Rectangle 1439"/>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1" name="Rectangle 1440"/>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2" name="Rectangle 1441"/>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3" name="Rectangle 1442"/>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4" name="Rectangle 1443"/>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5" name="Rectangle 1444"/>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6" name="Rectangle 1445"/>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7" name="Rectangle 1446"/>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8" name="Rectangle 1447"/>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9" name="Rectangle 1448"/>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0" name="Rectangle 1449"/>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1" name="Rectangle 1450"/>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2" name="Rectangle 1451"/>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3" name="Rectangle 1452"/>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4" name="Rectangle 1453"/>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5" name="Rectangle 1454"/>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6" name="Rectangle 1455"/>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7" name="Rectangle 1456"/>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8" name="Rectangle 1457"/>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9" name="Rectangle 1458"/>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0" name="Rectangle 1459"/>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1" name="Rectangle 1460"/>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2" name="Rectangle 1461"/>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3" name="Rectangle 1462"/>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4" name="Rectangle 1463"/>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5" name="Rectangle 1464"/>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6" name="Rectangle 1465"/>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7" name="Rectangle 1466"/>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8" name="Rectangle 1467"/>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9" name="Rectangle 1468"/>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0" name="Rectangle 1469"/>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1" name="Rectangle 1470"/>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2" name="Rectangle 1471"/>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3" name="Rectangle 1472"/>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4" name="Rectangle 1473"/>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5" name="Rectangle 1474"/>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6" name="Rectangle 1475"/>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7" name="Rectangle 1476"/>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8" name="Rectangle 1477"/>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9" name="Rectangle 1478"/>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0" name="Rectangle 1479"/>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1" name="Rectangle 1480"/>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2" name="Rectangle 1481"/>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3" name="Rectangle 1482"/>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4" name="Rectangle 1483"/>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5" name="Rectangle 1484"/>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6" name="Rectangle 1485"/>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7" name="Rectangle 1486"/>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8" name="Rectangle 1487"/>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9" name="Rectangle 1488"/>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0" name="Rectangle 1489"/>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1" name="Rectangle 1490"/>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2" name="Rectangle 1491"/>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grpSp>
        <p:grpSp>
          <p:nvGrpSpPr>
            <p:cNvPr id="1019" name="grid lines - 1&quot; - horizontal"/>
            <p:cNvGrpSpPr/>
            <p:nvPr userDrawn="1"/>
          </p:nvGrpSpPr>
          <p:grpSpPr>
            <a:xfrm>
              <a:off x="-304396" y="-228600"/>
              <a:ext cx="12801600" cy="7315200"/>
              <a:chOff x="-304396" y="-228600"/>
              <a:chExt cx="12801600" cy="7315200"/>
            </a:xfrm>
          </p:grpSpPr>
          <p:cxnSp>
            <p:nvCxnSpPr>
              <p:cNvPr id="1036" name="Straight Connector 1035"/>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020" name="grid lines - 1&quot; - vertical"/>
            <p:cNvGrpSpPr/>
            <p:nvPr userDrawn="1"/>
          </p:nvGrpSpPr>
          <p:grpSpPr>
            <a:xfrm>
              <a:off x="-304396" y="-228600"/>
              <a:ext cx="12799608" cy="7315200"/>
              <a:chOff x="-304396" y="-228600"/>
              <a:chExt cx="12799608" cy="7315200"/>
            </a:xfrm>
          </p:grpSpPr>
          <p:cxnSp>
            <p:nvCxnSpPr>
              <p:cNvPr id="1021" name="Straight Connector 102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1008" name="Rectangle 1007"/>
          <p:cNvSpPr/>
          <p:nvPr userDrawn="1"/>
        </p:nvSpPr>
        <p:spPr bwMode="auto">
          <a:xfrm>
            <a:off x="2898752" y="1143000"/>
            <a:ext cx="4572525" cy="4572000"/>
          </a:xfrm>
          <a:prstGeom prst="rect">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r>
              <a:rPr lang="en-US" sz="2267" dirty="0" smtClean="0">
                <a:gradFill>
                  <a:gsLst>
                    <a:gs pos="0">
                      <a:srgbClr val="FFFFFF"/>
                    </a:gs>
                    <a:gs pos="100000">
                      <a:srgbClr val="FFFFFF"/>
                    </a:gs>
                  </a:gsLst>
                  <a:lin ang="5400000" scaled="0"/>
                </a:gradFill>
              </a:rPr>
              <a:t>PHOTO PLACEHOLDER</a:t>
            </a:r>
          </a:p>
        </p:txBody>
      </p:sp>
      <p:sp>
        <p:nvSpPr>
          <p:cNvPr id="1009" name="Rectangle 1008"/>
          <p:cNvSpPr/>
          <p:nvPr userDrawn="1"/>
        </p:nvSpPr>
        <p:spPr bwMode="auto">
          <a:xfrm>
            <a:off x="7608473" y="3493008"/>
            <a:ext cx="2149400" cy="22219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6000" b="1" dirty="0">
              <a:solidFill>
                <a:srgbClr val="FFFFFF"/>
              </a:solidFill>
              <a:latin typeface="Segoe Condensed" pitchFamily="34" charset="0"/>
            </a:endParaRPr>
          </a:p>
        </p:txBody>
      </p:sp>
      <p:sp>
        <p:nvSpPr>
          <p:cNvPr id="1010" name="Rectangle 1009"/>
          <p:cNvSpPr/>
          <p:nvPr userDrawn="1"/>
        </p:nvSpPr>
        <p:spPr bwMode="auto">
          <a:xfrm>
            <a:off x="7608473" y="1140967"/>
            <a:ext cx="2149400" cy="22219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6000" b="1" dirty="0">
              <a:solidFill>
                <a:srgbClr val="FFFFFF"/>
              </a:solidFill>
              <a:latin typeface="Segoe Condensed" pitchFamily="34" charset="0"/>
            </a:endParaRPr>
          </a:p>
        </p:txBody>
      </p:sp>
      <p:sp>
        <p:nvSpPr>
          <p:cNvPr id="1011" name="Freeform 5"/>
          <p:cNvSpPr>
            <a:spLocks noEditPoints="1"/>
          </p:cNvSpPr>
          <p:nvPr userDrawn="1"/>
        </p:nvSpPr>
        <p:spPr bwMode="auto">
          <a:xfrm>
            <a:off x="7755702" y="2130345"/>
            <a:ext cx="1446589" cy="243241"/>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52" tIns="45727" rIns="91452" bIns="45727" numCol="1" anchor="t" anchorCtr="0" compatLnSpc="1">
            <a:prstTxWarp prst="textNoShape">
              <a:avLst/>
            </a:prstTxWarp>
          </a:bodyPr>
          <a:lstStyle/>
          <a:p>
            <a:pPr defTabSz="914462"/>
            <a:endParaRPr lang="en-US" sz="1867" dirty="0">
              <a:solidFill>
                <a:srgbClr val="292929"/>
              </a:solidFill>
            </a:endParaRPr>
          </a:p>
        </p:txBody>
      </p:sp>
      <p:sp>
        <p:nvSpPr>
          <p:cNvPr id="1012" name="Rectangle 1011"/>
          <p:cNvSpPr/>
          <p:nvPr userDrawn="1"/>
        </p:nvSpPr>
        <p:spPr bwMode="auto">
          <a:xfrm>
            <a:off x="2898752" y="4343400"/>
            <a:ext cx="4572525" cy="1371601"/>
          </a:xfrm>
          <a:prstGeom prst="rect">
            <a:avLst/>
          </a:prstGeom>
          <a:solidFill>
            <a:srgbClr val="09AC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904" tIns="182904" rIns="91448" bIns="45724" numCol="1" rtlCol="0" anchor="t" anchorCtr="0" compatLnSpc="1">
            <a:prstTxWarp prst="textNoShape">
              <a:avLst/>
            </a:prstTxWarp>
          </a:bodyPr>
          <a:lstStyle/>
          <a:p>
            <a:pPr defTabSz="914198" fontAlgn="base">
              <a:lnSpc>
                <a:spcPct val="75000"/>
              </a:lnSpc>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013" name="Title 198"/>
          <p:cNvSpPr>
            <a:spLocks noGrp="1"/>
          </p:cNvSpPr>
          <p:nvPr>
            <p:ph type="title" hasCustomPrompt="1"/>
          </p:nvPr>
        </p:nvSpPr>
        <p:spPr>
          <a:xfrm>
            <a:off x="2898752" y="4779901"/>
            <a:ext cx="4572525" cy="498599"/>
          </a:xfrm>
        </p:spPr>
        <p:txBody>
          <a:bodyPr lIns="102884" rIns="102884" anchor="ctr" anchorCtr="0"/>
          <a:lstStyle>
            <a:lvl1pPr>
              <a:defRPr sz="3600" b="1" i="0" baseline="0">
                <a:gradFill flip="none" rotWithShape="1">
                  <a:gsLst>
                    <a:gs pos="4583">
                      <a:srgbClr val="FFFFFF"/>
                    </a:gs>
                    <a:gs pos="100000">
                      <a:srgbClr val="FFFFFF"/>
                    </a:gs>
                  </a:gsLst>
                  <a:lin ang="5400000" scaled="0"/>
                  <a:tileRect/>
                </a:gradFill>
              </a:defRPr>
            </a:lvl1pPr>
          </a:lstStyle>
          <a:p>
            <a:r>
              <a:rPr lang="en-US" dirty="0" smtClean="0"/>
              <a:t>Presentation Title</a:t>
            </a:r>
            <a:endParaRPr lang="en-US" dirty="0"/>
          </a:p>
        </p:txBody>
      </p:sp>
      <p:sp>
        <p:nvSpPr>
          <p:cNvPr id="1014" name="Text Placeholder 202"/>
          <p:cNvSpPr>
            <a:spLocks noGrp="1"/>
          </p:cNvSpPr>
          <p:nvPr>
            <p:ph type="body" sz="quarter" idx="10" hasCustomPrompt="1"/>
          </p:nvPr>
        </p:nvSpPr>
        <p:spPr>
          <a:xfrm>
            <a:off x="7608475" y="3985514"/>
            <a:ext cx="2149399" cy="1236983"/>
          </a:xfrm>
        </p:spPr>
        <p:txBody>
          <a:bodyPr lIns="102884" rIns="102884" anchor="ctr" anchorCtr="0">
            <a:noAutofit/>
          </a:bodyPr>
          <a:lstStyle>
            <a:lvl1pPr marL="0" indent="0">
              <a:lnSpc>
                <a:spcPct val="85000"/>
              </a:lnSpc>
              <a:spcBef>
                <a:spcPts val="0"/>
              </a:spcBef>
              <a:buFont typeface="Arial" pitchFamily="34" charset="0"/>
              <a:buNone/>
              <a:defRPr sz="2800" spc="-31" baseline="0">
                <a:gradFill>
                  <a:gsLst>
                    <a:gs pos="1250">
                      <a:srgbClr val="FFFFFF"/>
                    </a:gs>
                    <a:gs pos="6250">
                      <a:srgbClr val="FFFFFF"/>
                    </a:gs>
                  </a:gsLst>
                  <a:lin ang="5400000" scaled="0"/>
                </a:gradFill>
              </a:defRPr>
            </a:lvl1pPr>
          </a:lstStyle>
          <a:p>
            <a:pPr lvl="0"/>
            <a:r>
              <a:rPr lang="en-US" dirty="0" smtClean="0"/>
              <a:t>Speaker Name</a:t>
            </a:r>
          </a:p>
        </p:txBody>
      </p:sp>
      <p:sp>
        <p:nvSpPr>
          <p:cNvPr id="1015" name="small box shadow"/>
          <p:cNvSpPr/>
          <p:nvPr userDrawn="1"/>
        </p:nvSpPr>
        <p:spPr bwMode="auto">
          <a:xfrm>
            <a:off x="7608474" y="5715001"/>
            <a:ext cx="2146079"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6" name="small box shadow"/>
          <p:cNvSpPr/>
          <p:nvPr userDrawn="1"/>
        </p:nvSpPr>
        <p:spPr bwMode="auto">
          <a:xfrm>
            <a:off x="2898751" y="5715001"/>
            <a:ext cx="4572527"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02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1015"/>
                                        </p:tgtEl>
                                        <p:attrNameLst>
                                          <p:attrName>style.visibility</p:attrName>
                                        </p:attrNameLst>
                                      </p:cBhvr>
                                      <p:to>
                                        <p:strVal val="visible"/>
                                      </p:to>
                                    </p:set>
                                    <p:animEffect transition="in" filter="fade">
                                      <p:cBhvr>
                                        <p:cTn id="10" dur="125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animBg="1"/>
      <p:bldP spid="1016"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Light" pitchFamily="34"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08171" y="1143001"/>
            <a:ext cx="10975659"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260639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608171" y="1143001"/>
            <a:ext cx="10975659" cy="200054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15711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8171" y="1143001"/>
            <a:ext cx="5398905" cy="1764585"/>
          </a:xfrm>
          <a:prstGeom prst="rect">
            <a:avLst/>
          </a:prstGeom>
        </p:spPr>
        <p:txBody>
          <a:bodyPr/>
          <a:lstStyle>
            <a:lvl1pPr marL="228625" indent="-228625">
              <a:lnSpc>
                <a:spcPct val="90000"/>
              </a:lnSpc>
              <a:defRPr sz="2800"/>
            </a:lvl1pPr>
            <a:lvl2pPr marL="457250" indent="-228625">
              <a:lnSpc>
                <a:spcPct val="90000"/>
              </a:lnSpc>
              <a:defRPr sz="2400"/>
            </a:lvl2pPr>
            <a:lvl3pPr marL="685875" indent="-228625">
              <a:lnSpc>
                <a:spcPct val="90000"/>
              </a:lnSpc>
              <a:defRPr sz="2000"/>
            </a:lvl3pPr>
            <a:lvl4pPr marL="914498" indent="-228625">
              <a:lnSpc>
                <a:spcPct val="90000"/>
              </a:lnSpc>
              <a:defRPr sz="1867"/>
            </a:lvl4pPr>
            <a:lvl5pPr marL="1092318" indent="-177820">
              <a:lnSpc>
                <a:spcPct val="90000"/>
              </a:lnSpc>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6" y="1143001"/>
            <a:ext cx="5400493" cy="1764585"/>
          </a:xfrm>
          <a:prstGeom prst="rect">
            <a:avLst/>
          </a:prstGeom>
        </p:spPr>
        <p:txBody>
          <a:bodyPr/>
          <a:lstStyle>
            <a:lvl1pPr marL="228625" indent="-228625">
              <a:lnSpc>
                <a:spcPct val="90000"/>
              </a:lnSpc>
              <a:defRPr sz="2800"/>
            </a:lvl1pPr>
            <a:lvl2pPr marL="457250" indent="-228625">
              <a:lnSpc>
                <a:spcPct val="90000"/>
              </a:lnSpc>
              <a:defRPr sz="2400"/>
            </a:lvl2pPr>
            <a:lvl3pPr marL="685875" indent="-228625">
              <a:lnSpc>
                <a:spcPct val="90000"/>
              </a:lnSpc>
              <a:defRPr sz="2000"/>
            </a:lvl3pPr>
            <a:lvl4pPr marL="914498" indent="-228625">
              <a:lnSpc>
                <a:spcPct val="90000"/>
              </a:lnSpc>
              <a:defRPr sz="1867"/>
            </a:lvl4pPr>
            <a:lvl5pPr marL="1092318" indent="-177820">
              <a:lnSpc>
                <a:spcPct val="90000"/>
              </a:lnSpc>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4088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56017362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79216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6" name="Content Placeholder 16"/>
          <p:cNvSpPr>
            <a:spLocks noGrp="1"/>
          </p:cNvSpPr>
          <p:nvPr>
            <p:ph sz="quarter" idx="13" hasCustomPrompt="1"/>
          </p:nvPr>
        </p:nvSpPr>
        <p:spPr>
          <a:xfrm>
            <a:off x="911424" y="2996952"/>
            <a:ext cx="3360373"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7" name="Content Placeholder 16"/>
          <p:cNvSpPr>
            <a:spLocks noGrp="1"/>
          </p:cNvSpPr>
          <p:nvPr>
            <p:ph sz="quarter" idx="15" hasCustomPrompt="1"/>
          </p:nvPr>
        </p:nvSpPr>
        <p:spPr>
          <a:xfrm>
            <a:off x="7824192" y="2996952"/>
            <a:ext cx="3360373"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8" name="Content Placeholder 16"/>
          <p:cNvSpPr>
            <a:spLocks noGrp="1"/>
          </p:cNvSpPr>
          <p:nvPr>
            <p:ph sz="quarter" idx="16" hasCustomPrompt="1"/>
          </p:nvPr>
        </p:nvSpPr>
        <p:spPr>
          <a:xfrm>
            <a:off x="4367808" y="2996952"/>
            <a:ext cx="3360373"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9951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1+#ppt_w/2"/>
                                          </p:val>
                                        </p:tav>
                                        <p:tav tm="100000">
                                          <p:val>
                                            <p:strVal val="#ppt_x"/>
                                          </p:val>
                                        </p:tav>
                                      </p:tavLst>
                                    </p:anim>
                                    <p:anim calcmode="lin" valueType="num">
                                      <p:cBhvr additive="base">
                                        <p:cTn id="16" dur="10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1+#ppt_w/2"/>
                                          </p:val>
                                        </p:tav>
                                        <p:tav tm="100000">
                                          <p:val>
                                            <p:strVal val="#ppt_x"/>
                                          </p:val>
                                        </p:tav>
                                      </p:tavLst>
                                    </p:anim>
                                    <p:anim calcmode="lin" valueType="num">
                                      <p:cBhvr additive="base">
                                        <p:cTn id="20" dur="10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1+#ppt_w/2"/>
                                          </p:val>
                                        </p:tav>
                                        <p:tav tm="100000">
                                          <p:val>
                                            <p:strVal val="#ppt_x"/>
                                          </p:val>
                                        </p:tav>
                                      </p:tavLst>
                                    </p:anim>
                                    <p:anim calcmode="lin" valueType="num">
                                      <p:cBhvr additive="base">
                                        <p:cTn id="24" dur="1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1+#ppt_w/2"/>
                                          </p:val>
                                        </p:tav>
                                        <p:tav tm="100000">
                                          <p:val>
                                            <p:strVal val="#ppt_x"/>
                                          </p:val>
                                        </p:tav>
                                      </p:tavLst>
                                    </p:anim>
                                    <p:anim calcmode="lin" valueType="num">
                                      <p:cBhvr additive="base">
                                        <p:cTn id="2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tmplLst>
          <p:tmpl>
            <p:tnLst>
              <p:par>
                <p:cTn presetID="2" presetClass="entr" presetSubtype="2"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1+#ppt_w/2"/>
                          </p:val>
                        </p:tav>
                        <p:tav tm="100000">
                          <p:val>
                            <p:strVal val="#ppt_x"/>
                          </p:val>
                        </p:tav>
                      </p:tavLst>
                    </p:anim>
                    <p:anim calcmode="lin" valueType="num">
                      <p:cBhvr additive="base">
                        <p:cTn dur="10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tmplLst>
          <p:tmpl>
            <p:tnLst>
              <p:par>
                <p:cTn presetID="2" presetClass="entr" presetSubtype="2" decel="100000" fill="hold" nodeType="withEffect">
                  <p:stCondLst>
                    <p:cond delay="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decel="100000" fill="hold" nodeType="withEffect">
                  <p:stCondLst>
                    <p:cond delay="4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48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424" y="2996952"/>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4" hasCustomPrompt="1"/>
          </p:nvPr>
        </p:nvSpPr>
        <p:spPr>
          <a:xfrm>
            <a:off x="911424" y="4293096"/>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8" name="Content Placeholder 16"/>
          <p:cNvSpPr>
            <a:spLocks noGrp="1"/>
          </p:cNvSpPr>
          <p:nvPr>
            <p:ph sz="quarter" idx="15" hasCustomPrompt="1"/>
          </p:nvPr>
        </p:nvSpPr>
        <p:spPr>
          <a:xfrm>
            <a:off x="7824192" y="2996952"/>
            <a:ext cx="3360373"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9" name="Content Placeholder 16"/>
          <p:cNvSpPr>
            <a:spLocks noGrp="1"/>
          </p:cNvSpPr>
          <p:nvPr>
            <p:ph sz="quarter" idx="16" hasCustomPrompt="1"/>
          </p:nvPr>
        </p:nvSpPr>
        <p:spPr>
          <a:xfrm>
            <a:off x="4367808" y="2996952"/>
            <a:ext cx="3360373" cy="1224136"/>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7" hasCustomPrompt="1"/>
          </p:nvPr>
        </p:nvSpPr>
        <p:spPr>
          <a:xfrm>
            <a:off x="4367808" y="4293096"/>
            <a:ext cx="3360373" cy="1224136"/>
          </a:xfrm>
          <a:prstGeom prst="rect">
            <a:avLst/>
          </a:prstGeom>
          <a:gradFill flip="none" rotWithShape="1">
            <a:gsLst>
              <a:gs pos="0">
                <a:srgbClr val="7DA029"/>
              </a:gs>
              <a:gs pos="100000">
                <a:srgbClr val="9CB734"/>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8" hasCustomPrompt="1"/>
          </p:nvPr>
        </p:nvSpPr>
        <p:spPr>
          <a:xfrm>
            <a:off x="7824192" y="4293096"/>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614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1+#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6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1+#ppt_w/2"/>
                                          </p:val>
                                        </p:tav>
                                        <p:tav tm="100000">
                                          <p:val>
                                            <p:strVal val="#ppt_x"/>
                                          </p:val>
                                        </p:tav>
                                      </p:tavLst>
                                    </p:anim>
                                    <p:anim calcmode="lin" valueType="num">
                                      <p:cBhvr additive="base">
                                        <p:cTn id="36" dur="10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9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1+#ppt_w/2"/>
                                          </p:val>
                                        </p:tav>
                                        <p:tav tm="100000">
                                          <p:val>
                                            <p:strVal val="#ppt_x"/>
                                          </p:val>
                                        </p:tav>
                                      </p:tavLst>
                                    </p:anim>
                                    <p:anim calcmode="lin" valueType="num">
                                      <p:cBhvr additive="base">
                                        <p:cTn id="4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1+#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6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9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9" name="Content Placeholder 16"/>
          <p:cNvSpPr>
            <a:spLocks noGrp="1"/>
          </p:cNvSpPr>
          <p:nvPr>
            <p:ph sz="quarter" idx="10" hasCustomPrompt="1"/>
          </p:nvPr>
        </p:nvSpPr>
        <p:spPr>
          <a:xfrm>
            <a:off x="911424" y="1700808"/>
            <a:ext cx="3360373" cy="2520280"/>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2" hasCustomPrompt="1"/>
          </p:nvPr>
        </p:nvSpPr>
        <p:spPr>
          <a:xfrm>
            <a:off x="7824192" y="1700808"/>
            <a:ext cx="3360373" cy="2520280"/>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2" name="Content Placeholder 16"/>
          <p:cNvSpPr>
            <a:spLocks noGrp="1"/>
          </p:cNvSpPr>
          <p:nvPr>
            <p:ph sz="quarter" idx="13" hasCustomPrompt="1"/>
          </p:nvPr>
        </p:nvSpPr>
        <p:spPr>
          <a:xfrm>
            <a:off x="911424" y="4293096"/>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3" name="Content Placeholder 16"/>
          <p:cNvSpPr>
            <a:spLocks noGrp="1"/>
          </p:cNvSpPr>
          <p:nvPr>
            <p:ph sz="quarter" idx="15" hasCustomPrompt="1"/>
          </p:nvPr>
        </p:nvSpPr>
        <p:spPr>
          <a:xfrm>
            <a:off x="7824192" y="4293096"/>
            <a:ext cx="3360373"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4" name="Content Placeholder 16"/>
          <p:cNvSpPr>
            <a:spLocks noGrp="1"/>
          </p:cNvSpPr>
          <p:nvPr>
            <p:ph sz="quarter" idx="16" hasCustomPrompt="1"/>
          </p:nvPr>
        </p:nvSpPr>
        <p:spPr>
          <a:xfrm>
            <a:off x="4367808" y="2996952"/>
            <a:ext cx="3360373"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5973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2" decel="10000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424" y="2996952"/>
            <a:ext cx="6816757"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5" hasCustomPrompt="1"/>
          </p:nvPr>
        </p:nvSpPr>
        <p:spPr>
          <a:xfrm>
            <a:off x="7824192" y="2996952"/>
            <a:ext cx="3360373"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3881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6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6" name="Content Placeholder 6"/>
          <p:cNvSpPr>
            <a:spLocks noGrp="1"/>
          </p:cNvSpPr>
          <p:nvPr>
            <p:ph sz="quarter" idx="14"/>
          </p:nvPr>
        </p:nvSpPr>
        <p:spPr>
          <a:xfrm>
            <a:off x="508000" y="1905000"/>
            <a:ext cx="11176000" cy="4221163"/>
          </a:xfrm>
        </p:spPr>
        <p:txBody>
          <a:bodyPr>
            <a:normAutofit/>
          </a:bodyPr>
          <a:lstStyle>
            <a:lvl1pPr marL="463520" indent="-463520">
              <a:buFont typeface="Wingdings" pitchFamily="2" charset="2"/>
              <a:buChar char="§"/>
              <a:defRPr sz="4800">
                <a:solidFill>
                  <a:schemeClr val="tx1"/>
                </a:solidFill>
              </a:defRPr>
            </a:lvl1pPr>
            <a:lvl2pPr marL="1064613" indent="-455054">
              <a:buFont typeface="Wingdings" pitchFamily="2" charset="2"/>
              <a:buChar char="§"/>
              <a:defRPr sz="4800">
                <a:solidFill>
                  <a:schemeClr val="tx1"/>
                </a:solidFill>
              </a:defRPr>
            </a:lvl2pPr>
            <a:lvl3pPr marL="1682638" indent="-463520">
              <a:buFont typeface="Wingdings" pitchFamily="2" charset="2"/>
              <a:buChar char="§"/>
              <a:defRPr sz="4800">
                <a:solidFill>
                  <a:schemeClr val="tx1"/>
                </a:solidFill>
              </a:defRPr>
            </a:lvl3pPr>
            <a:lvl4pPr marL="2283731" indent="-455054">
              <a:buFont typeface="Wingdings" pitchFamily="2" charset="2"/>
              <a:buChar char="§"/>
              <a:defRPr sz="4800">
                <a:solidFill>
                  <a:schemeClr val="tx1"/>
                </a:solidFill>
              </a:defRPr>
            </a:lvl4pPr>
            <a:lvl5pPr marL="2901757" indent="-463520">
              <a:buFont typeface="Wingdings" pitchFamily="2" charset="2"/>
              <a:buChar char="§"/>
              <a:defRPr sz="4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5321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Legal">
    <p:spTree>
      <p:nvGrpSpPr>
        <p:cNvPr id="1" name=""/>
        <p:cNvGrpSpPr/>
        <p:nvPr/>
      </p:nvGrpSpPr>
      <p:grpSpPr>
        <a:xfrm>
          <a:off x="0" y="0"/>
          <a:ext cx="0" cy="0"/>
          <a:chOff x="0" y="0"/>
          <a:chExt cx="0" cy="0"/>
        </a:xfrm>
      </p:grpSpPr>
      <p:sp>
        <p:nvSpPr>
          <p:cNvPr id="25" name="Rectangle 24"/>
          <p:cNvSpPr/>
          <p:nvPr userDrawn="1"/>
        </p:nvSpPr>
        <p:spPr>
          <a:xfrm>
            <a:off x="3" y="1"/>
            <a:ext cx="12191999"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9"/>
            <a:endParaRPr lang="en-US" sz="2400" dirty="0">
              <a:solidFill>
                <a:srgbClr val="FFFFFF"/>
              </a:solidFill>
            </a:endParaRPr>
          </a:p>
        </p:txBody>
      </p:sp>
      <p:sp>
        <p:nvSpPr>
          <p:cNvPr id="49" name="TextBox 48"/>
          <p:cNvSpPr txBox="1"/>
          <p:nvPr userDrawn="1"/>
        </p:nvSpPr>
        <p:spPr>
          <a:xfrm>
            <a:off x="508001" y="6154424"/>
            <a:ext cx="9398001" cy="512827"/>
          </a:xfrm>
          <a:prstGeom prst="rect">
            <a:avLst/>
          </a:prstGeom>
          <a:noFill/>
        </p:spPr>
        <p:txBody>
          <a:bodyPr wrap="square" lIns="121915" tIns="60957" rIns="121915" bIns="60957" rtlCol="0" anchor="b" anchorCtr="0">
            <a:spAutoFit/>
          </a:bodyPr>
          <a:lstStyle/>
          <a:p>
            <a:pPr defTabSz="1219119">
              <a:spcBef>
                <a:spcPts val="800"/>
              </a:spcBef>
            </a:pPr>
            <a:r>
              <a:rPr lang="en-US" sz="933" dirty="0" smtClean="0">
                <a:solidFill>
                  <a:srgbClr val="FFFFFF"/>
                </a:solidFill>
              </a:rPr>
              <a:t>© 201</a:t>
            </a:r>
            <a:r>
              <a:rPr lang="ru-RU" sz="933" dirty="0" smtClean="0">
                <a:solidFill>
                  <a:srgbClr val="FFFFFF"/>
                </a:solidFill>
              </a:rPr>
              <a:t>2</a:t>
            </a:r>
            <a:r>
              <a:rPr lang="en-US" sz="933" dirty="0" smtClean="0">
                <a:solidFill>
                  <a:srgbClr val="FFFFFF"/>
                </a:solidFill>
              </a:rPr>
              <a:t> Microsoft Corporation. </a:t>
            </a:r>
          </a:p>
          <a:p>
            <a:pPr defTabSz="1219119">
              <a:spcBef>
                <a:spcPts val="800"/>
              </a:spcBef>
            </a:pPr>
            <a:r>
              <a:rPr lang="en-US" sz="933" dirty="0" smtClean="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519239" y="6465354"/>
            <a:ext cx="1065236" cy="1729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121915" tIns="60957" rIns="121915" bIns="60957" numCol="1" anchor="t" anchorCtr="0" compatLnSpc="1">
            <a:prstTxWarp prst="textNoShape">
              <a:avLst/>
            </a:prstTxWarp>
          </a:bodyPr>
          <a:lstStyle/>
          <a:p>
            <a:pPr defTabSz="1219119">
              <a:defRPr/>
            </a:pPr>
            <a:endParaRPr lang="en-US" sz="2400" kern="0">
              <a:solidFill>
                <a:sysClr val="windowText" lastClr="000000"/>
              </a:solidFill>
            </a:endParaRPr>
          </a:p>
        </p:txBody>
      </p:sp>
      <p:sp>
        <p:nvSpPr>
          <p:cNvPr id="10" name="TextBox 9"/>
          <p:cNvSpPr txBox="1"/>
          <p:nvPr userDrawn="1"/>
        </p:nvSpPr>
        <p:spPr>
          <a:xfrm>
            <a:off x="3479800" y="2996255"/>
            <a:ext cx="5232400" cy="1230652"/>
          </a:xfrm>
          <a:prstGeom prst="rect">
            <a:avLst/>
          </a:prstGeom>
          <a:noFill/>
        </p:spPr>
        <p:txBody>
          <a:bodyPr wrap="square" lIns="121915" tIns="60957" rIns="121915" bIns="60957" rtlCol="0" anchor="ctr" anchorCtr="0">
            <a:spAutoFit/>
          </a:bodyPr>
          <a:lstStyle/>
          <a:p>
            <a:pPr defTabSz="1219119">
              <a:spcBef>
                <a:spcPts val="800"/>
              </a:spcBef>
            </a:pPr>
            <a:r>
              <a:rPr lang="en-US" sz="933"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defTabSz="1219119">
              <a:spcBef>
                <a:spcPts val="800"/>
              </a:spcBef>
            </a:pPr>
            <a:r>
              <a:rPr lang="en-US" sz="933" cap="all" dirty="0" smtClean="0">
                <a:solidFill>
                  <a:srgbClr val="FFFFFF"/>
                </a:solidFill>
              </a:rPr>
              <a:t>Microsoft makes no warranties, express, implied or statutory, as to the information in this presentation.</a:t>
            </a:r>
          </a:p>
        </p:txBody>
      </p:sp>
      <p:pic>
        <p:nvPicPr>
          <p:cNvPr id="7" name="Picture 3" descr="C:\Users\davecraw\Documents\Assets\DVD_ART34\Logos\MICROSOFT\Microsoft corporate logo and tagline MS generic brand.png"/>
          <p:cNvPicPr>
            <a:picLocks noChangeAspect="1" noChangeArrowheads="1"/>
          </p:cNvPicPr>
          <p:nvPr userDrawn="1"/>
        </p:nvPicPr>
        <p:blipFill rotWithShape="1">
          <a:blip r:embed="rId2"/>
          <a:srcRect r="24600" b="39486"/>
          <a:stretch/>
        </p:blipFill>
        <p:spPr bwMode="auto">
          <a:xfrm>
            <a:off x="3605335" y="1939667"/>
            <a:ext cx="4981331" cy="862288"/>
          </a:xfrm>
          <a:prstGeom prst="rect">
            <a:avLst/>
          </a:prstGeom>
          <a:noFill/>
        </p:spPr>
      </p:pic>
    </p:spTree>
    <p:extLst>
      <p:ext uri="{BB962C8B-B14F-4D97-AF65-F5344CB8AC3E}">
        <p14:creationId xmlns:p14="http://schemas.microsoft.com/office/powerpoint/2010/main" val="38782794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73363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32438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6792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641639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22854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10264397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013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0645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99156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96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4219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10540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683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8978987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67541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3164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44244026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51495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2457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16986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7215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399658285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61063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3248656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970333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625732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8572612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2012222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1109296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475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3577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1359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959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68524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327024798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204636"/>
            <a:ext cx="11653521" cy="1520916"/>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5208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2961252448"/>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48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pPr defTabSz="914367"/>
            <a:fld id="{00B0806A-3FF6-4D4F-A34C-75A45DBA47E5}" type="datetimeFigureOut">
              <a:rPr lang="ru-RU" smtClean="0">
                <a:solidFill>
                  <a:prstClr val="black"/>
                </a:solidFill>
              </a:rPr>
              <a:pPr defTabSz="914367"/>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47309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0192900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4888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12117692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9603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338134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0433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84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523026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670559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217329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1025621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24078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1059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8078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86984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8572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753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1755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7090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11685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195646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6648335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377893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7042740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596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50418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856551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613889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097341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42941233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1556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2482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8016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1634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9754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90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940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5166703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603534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3422755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42243850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6174328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8502770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3765203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56855408"/>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57679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7606994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2572873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31498782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483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17729774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78577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87391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36456892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9208805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437720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94340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19.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image" Target="../media/image1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38279"/>
      </p:ext>
    </p:extLst>
  </p:cSld>
  <p:clrMap bg1="lt1" tx1="dk1" bg2="lt2" tx2="dk2" accent1="accent1" accent2="accent2" accent3="accent3" accent4="accent4" accent5="accent5" accent6="accent6" hlink="hlink" folHlink="folHlink"/>
  <p:sldLayoutIdLst>
    <p:sldLayoutId id="2147483668" r:id="rId1"/>
    <p:sldLayoutId id="2147483651" r:id="rId2"/>
    <p:sldLayoutId id="2147483673" r:id="rId3"/>
    <p:sldLayoutId id="2147483674" r:id="rId4"/>
    <p:sldLayoutId id="2147483665" r:id="rId5"/>
    <p:sldLayoutId id="2147483669" r:id="rId6"/>
    <p:sldLayoutId id="2147483653" r:id="rId7"/>
    <p:sldLayoutId id="2147483672" r:id="rId8"/>
    <p:sldLayoutId id="2147483650" r:id="rId9"/>
    <p:sldLayoutId id="2147483666" r:id="rId10"/>
    <p:sldLayoutId id="2147483652" r:id="rId11"/>
    <p:sldLayoutId id="2147483667" r:id="rId12"/>
    <p:sldLayoutId id="2147483671" r:id="rId13"/>
    <p:sldLayoutId id="2147483670" r:id="rId14"/>
    <p:sldLayoutId id="2147483706" r:id="rId15"/>
    <p:sldLayoutId id="2147483802" r:id="rId16"/>
    <p:sldLayoutId id="214748380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ru-RU" smtClean="0">
                <a:gradFill>
                  <a:gsLst>
                    <a:gs pos="2239">
                      <a:srgbClr val="505050"/>
                    </a:gs>
                    <a:gs pos="11940">
                      <a:srgbClr val="505050"/>
                    </a:gs>
                  </a:gsLst>
                  <a:lin ang="5400000" scaled="0"/>
                </a:gradFill>
              </a:rPr>
              <a:pPr defTabSz="914367"/>
              <a:t>‹#›</a:t>
            </a:fld>
            <a:endParaRPr lang="ru-RU">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6194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8179222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73366150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468" y="-228600"/>
            <a:ext cx="12806927"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173" y="1143001"/>
            <a:ext cx="10979641"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08173" y="229617"/>
            <a:ext cx="10975657" cy="609399"/>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190986833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Lst>
  <p:transition>
    <p:fade/>
  </p:transition>
  <p:timing>
    <p:tnLst>
      <p:par>
        <p:cTn id="1" dur="indefinite" restart="never" nodeType="tmRoot"/>
      </p:par>
    </p:tnLst>
  </p:timing>
  <p:hf hdr="0" dt="0"/>
  <p:txStyles>
    <p:titleStyle>
      <a:lvl1pPr algn="l" defTabSz="914462" rtl="0" eaLnBrk="1" latinLnBrk="0" hangingPunct="1">
        <a:lnSpc>
          <a:spcPct val="90000"/>
        </a:lnSpc>
        <a:spcBef>
          <a:spcPct val="0"/>
        </a:spcBef>
        <a:buNone/>
        <a:defRPr lang="en-US" sz="4400" b="1" kern="1200" cap="none" spc="-151"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290545" indent="-290545" algn="l" defTabSz="914462" rtl="0" eaLnBrk="1" latinLnBrk="0" hangingPunct="1">
        <a:lnSpc>
          <a:spcPct val="90000"/>
        </a:lnSpc>
        <a:spcBef>
          <a:spcPct val="20000"/>
        </a:spcBef>
        <a:buClrTx/>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589027" indent="-284194" algn="l" defTabSz="914462" rtl="0" eaLnBrk="1" latinLnBrk="0" hangingPunct="1">
        <a:lnSpc>
          <a:spcPct val="90000"/>
        </a:lnSpc>
        <a:spcBef>
          <a:spcPct val="20000"/>
        </a:spcBef>
        <a:buClrTx/>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884334" indent="-284194" algn="l" defTabSz="914462" rtl="0" eaLnBrk="1" latinLnBrk="0" hangingPunct="1">
        <a:lnSpc>
          <a:spcPct val="90000"/>
        </a:lnSpc>
        <a:spcBef>
          <a:spcPct val="20000"/>
        </a:spcBef>
        <a:buClrTx/>
        <a:buSzPct val="90000"/>
        <a:buFont typeface="Arial" pitchFamily="34" charset="0"/>
        <a:buChar char="•"/>
        <a:defRPr lang="en-US" sz="2400" kern="1200" dirty="0">
          <a:gradFill>
            <a:gsLst>
              <a:gs pos="0">
                <a:schemeClr val="tx1"/>
              </a:gs>
              <a:gs pos="86000">
                <a:schemeClr val="tx1"/>
              </a:gs>
            </a:gsLst>
            <a:lin ang="5400000" scaled="0"/>
          </a:gradFill>
          <a:latin typeface="+mn-lt"/>
          <a:ea typeface="+mn-ea"/>
          <a:cs typeface="+mn-cs"/>
        </a:defRPr>
      </a:lvl3pPr>
      <a:lvl4pPr marL="1147887" indent="-293719" algn="l" defTabSz="914462"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371748" indent="-223862" algn="l" defTabSz="914462"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jp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ou.gs/wadc"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65.jpg"/><Relationship Id="rId5" Type="http://schemas.openxmlformats.org/officeDocument/2006/relationships/hyperlink" Target="http://www.google.com/url?sa=i&amp;rct=j&amp;q=&amp;esrc=s&amp;source=images&amp;cd=&amp;cad=rja&amp;uact=8&amp;ved=0CAcQjRw&amp;url=http://memegenerator.net/Willy-Wonka&amp;ei=BF1rVI_2FYPmao26guAF&amp;bvm=bv.79908130,d.d2s&amp;psig=AFQjCNFRG6Mll7DRYKdaafIRwRMosWEEjA&amp;ust=1416408699750479" TargetMode="Externa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www.intel.com/content/www/us/en/processors/xeon/xeon-e5-solutions.html" TargetMode="External"/><Relationship Id="rId1" Type="http://schemas.openxmlformats.org/officeDocument/2006/relationships/slideLayout" Target="../slideLayouts/slideLayout7.xml"/><Relationship Id="rId5" Type="http://schemas.openxmlformats.org/officeDocument/2006/relationships/image" Target="../media/image94.jp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microsofttranslator.com/bv.aspx?from=&amp;to=en&amp;a=http://ivanskiy.com/wp-content/uploads/2014/04/SQLIO_SumTable.png"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blog.altoros.com/raid-arrays-on-windows-azure.html"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hyperlink" Target="http://azure.microsoft.com/en-us/documentation/articles/storage-premium-storage-preview-portal/#using-linux-vms-with-premium-storage" TargetMode="External"/><Relationship Id="rId4" Type="http://schemas.openxmlformats.org/officeDocument/2006/relationships/hyperlink" Target="https://twitter.com/abokov/status/585493702308683779"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abokov/status/585493702308683779"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github.com/richorama"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jpeg"/><Relationship Id="rId2" Type="http://schemas.openxmlformats.org/officeDocument/2006/relationships/image" Target="../media/image112.png"/><Relationship Id="rId1" Type="http://schemas.openxmlformats.org/officeDocument/2006/relationships/slideLayout" Target="../slideLayouts/slideLayout17.xml"/><Relationship Id="rId6" Type="http://schemas.openxmlformats.org/officeDocument/2006/relationships/image" Target="../media/image115.png"/><Relationship Id="rId5" Type="http://schemas.openxmlformats.org/officeDocument/2006/relationships/image" Target="../media/image114.png"/><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4658" y="6082369"/>
            <a:ext cx="2361544" cy="584775"/>
          </a:xfrm>
          <a:prstGeom prst="rect">
            <a:avLst/>
          </a:prstGeom>
        </p:spPr>
        <p:txBody>
          <a:bodyPr wrap="none">
            <a:spAutoFit/>
          </a:bodyPr>
          <a:lstStyle/>
          <a:p>
            <a:pPr algn="ctr"/>
            <a:r>
              <a:rPr lang="en-US" sz="3200" dirty="0">
                <a:solidFill>
                  <a:schemeClr val="bg1">
                    <a:lumMod val="50000"/>
                  </a:schemeClr>
                </a:solidFill>
                <a:cs typeface="Segoe UI" panose="020B0502040204020203" pitchFamily="34" charset="0"/>
              </a:rPr>
              <a:t>#</a:t>
            </a:r>
            <a:r>
              <a:rPr lang="en-US" sz="3200" dirty="0" err="1">
                <a:solidFill>
                  <a:schemeClr val="bg1">
                    <a:lumMod val="50000"/>
                  </a:schemeClr>
                </a:solidFill>
                <a:cs typeface="Segoe UI" panose="020B0502040204020203" pitchFamily="34" charset="0"/>
              </a:rPr>
              <a:t>msdevtour</a:t>
            </a:r>
            <a:endParaRPr lang="ru-RU" sz="3200" dirty="0">
              <a:solidFill>
                <a:schemeClr val="bg1">
                  <a:lumMod val="50000"/>
                </a:schemeClr>
              </a:solidFill>
              <a:cs typeface="Segoe UI"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294" y="5101007"/>
            <a:ext cx="742205" cy="6034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667" y="5057262"/>
            <a:ext cx="710409" cy="7104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783" y="5024093"/>
            <a:ext cx="762343" cy="76234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244" y="5057262"/>
            <a:ext cx="710409" cy="710409"/>
          </a:xfrm>
          <a:prstGeom prst="rect">
            <a:avLst/>
          </a:prstGeom>
        </p:spPr>
      </p:pic>
    </p:spTree>
    <p:extLst>
      <p:ext uri="{BB962C8B-B14F-4D97-AF65-F5344CB8AC3E}">
        <p14:creationId xmlns:p14="http://schemas.microsoft.com/office/powerpoint/2010/main" val="117376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b="1" dirty="0" smtClean="0"/>
              <a:t>Тенденции разработки приложений</a:t>
            </a:r>
            <a:endParaRPr lang="en-US" sz="5400" b="1" dirty="0"/>
          </a:p>
        </p:txBody>
      </p:sp>
      <p:graphicFrame>
        <p:nvGraphicFramePr>
          <p:cNvPr id="4" name="Chart 3"/>
          <p:cNvGraphicFramePr>
            <a:graphicFrameLocks/>
          </p:cNvGraphicFramePr>
          <p:nvPr>
            <p:extLst>
              <p:ext uri="{D42A27DB-BD31-4B8C-83A1-F6EECF244321}">
                <p14:modId xmlns:p14="http://schemas.microsoft.com/office/powerpoint/2010/main" val="2004364093"/>
              </p:ext>
            </p:extLst>
          </p:nvPr>
        </p:nvGraphicFramePr>
        <p:xfrm>
          <a:off x="642748" y="1226493"/>
          <a:ext cx="11282331" cy="5499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05954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726" y="4897"/>
            <a:ext cx="10297800" cy="720000"/>
          </a:xfrm>
        </p:spPr>
        <p:txBody>
          <a:bodyPr>
            <a:normAutofit/>
          </a:bodyPr>
          <a:lstStyle/>
          <a:p>
            <a:r>
              <a:rPr lang="en-US" dirty="0" smtClean="0"/>
              <a:t>Microsoft Azure</a:t>
            </a:r>
            <a:r>
              <a:rPr lang="ru-RU" dirty="0" smtClean="0"/>
              <a:t> – важные отличия</a:t>
            </a:r>
            <a:endParaRPr lang="ru-RU" dirty="0"/>
          </a:p>
        </p:txBody>
      </p:sp>
      <p:sp>
        <p:nvSpPr>
          <p:cNvPr id="10" name="Title 1"/>
          <p:cNvSpPr txBox="1">
            <a:spLocks/>
          </p:cNvSpPr>
          <p:nvPr/>
        </p:nvSpPr>
        <p:spPr>
          <a:xfrm>
            <a:off x="144966" y="814712"/>
            <a:ext cx="11565082" cy="593177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Tx/>
              <a:buChar char="-"/>
            </a:pPr>
            <a:r>
              <a:rPr lang="ru-RU" dirty="0" smtClean="0"/>
              <a:t>Одна из самым быстро развивающих облачных платформ с поддержкой всех фреймворков и технологий – от .</a:t>
            </a:r>
            <a:r>
              <a:rPr lang="en-US" dirty="0" smtClean="0"/>
              <a:t>NET </a:t>
            </a:r>
            <a:r>
              <a:rPr lang="ru-RU" dirty="0" smtClean="0"/>
              <a:t>до </a:t>
            </a:r>
            <a:r>
              <a:rPr lang="en-US" dirty="0" smtClean="0"/>
              <a:t>Java</a:t>
            </a:r>
          </a:p>
          <a:p>
            <a:pPr marL="571500" indent="-571500">
              <a:buFontTx/>
              <a:buChar char="-"/>
            </a:pPr>
            <a:endParaRPr lang="ru-RU" dirty="0" smtClean="0"/>
          </a:p>
          <a:p>
            <a:pPr marL="571500" indent="-571500">
              <a:buFontTx/>
              <a:buChar char="-"/>
            </a:pPr>
            <a:r>
              <a:rPr lang="ru-RU" dirty="0" smtClean="0"/>
              <a:t>Широкий функционал является частью облачной платформы</a:t>
            </a:r>
            <a:endParaRPr lang="en-US" dirty="0" smtClean="0"/>
          </a:p>
          <a:p>
            <a:pPr marL="571500" indent="-571500">
              <a:buFontTx/>
              <a:buChar char="-"/>
            </a:pPr>
            <a:endParaRPr lang="ru-RU" dirty="0" smtClean="0"/>
          </a:p>
          <a:p>
            <a:pPr marL="571500" indent="-571500">
              <a:buFontTx/>
              <a:buChar char="-"/>
            </a:pPr>
            <a:r>
              <a:rPr lang="ru-RU" dirty="0" smtClean="0"/>
              <a:t>Отличная интеграция с решениями на базе своего хостинга</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одна из самых открытых плафторм в части интеграции с решениями на базе других вендоров</a:t>
            </a:r>
            <a:endParaRPr lang="en-US" dirty="0" smtClean="0"/>
          </a:p>
          <a:p>
            <a:pPr marL="571500" indent="-571500">
              <a:buFontTx/>
              <a:buChar char="-"/>
            </a:pPr>
            <a:endParaRPr lang="ru-RU" dirty="0" smtClean="0"/>
          </a:p>
          <a:p>
            <a:pPr marL="571500" indent="-571500">
              <a:buFontTx/>
              <a:buChar char="-"/>
            </a:pPr>
            <a:r>
              <a:rPr lang="ru-RU" dirty="0" smtClean="0"/>
              <a:t>Про-активная работа с партнерами разработчиками облачных сервисов </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доступен в большинстве регионов мира с оплатой с использованием локальных валют</a:t>
            </a:r>
          </a:p>
          <a:p>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en-US" dirty="0" smtClean="0"/>
          </a:p>
        </p:txBody>
      </p:sp>
    </p:spTree>
    <p:extLst>
      <p:ext uri="{BB962C8B-B14F-4D97-AF65-F5344CB8AC3E}">
        <p14:creationId xmlns:p14="http://schemas.microsoft.com/office/powerpoint/2010/main" val="218053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8" y="932309"/>
            <a:ext cx="7707123" cy="4409126"/>
          </a:xfrm>
          <a:prstGeom prst="rect">
            <a:avLst/>
          </a:prstGeom>
        </p:spPr>
      </p:pic>
      <p:grpSp>
        <p:nvGrpSpPr>
          <p:cNvPr id="6" name="Group 117"/>
          <p:cNvGrpSpPr/>
          <p:nvPr/>
        </p:nvGrpSpPr>
        <p:grpSpPr>
          <a:xfrm>
            <a:off x="1682310" y="2027141"/>
            <a:ext cx="600562" cy="381512"/>
            <a:chOff x="1933575" y="510402"/>
            <a:chExt cx="590550" cy="394473"/>
          </a:xfrm>
        </p:grpSpPr>
        <p:sp>
          <p:nvSpPr>
            <p:cNvPr id="7" name="Oval 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8" name="Group 110"/>
            <p:cNvGrpSpPr/>
            <p:nvPr/>
          </p:nvGrpSpPr>
          <p:grpSpPr>
            <a:xfrm>
              <a:off x="2048154" y="510402"/>
              <a:ext cx="407419" cy="345058"/>
              <a:chOff x="-2293085" y="806266"/>
              <a:chExt cx="319677" cy="345058"/>
            </a:xfrm>
          </p:grpSpPr>
          <p:pic>
            <p:nvPicPr>
              <p:cNvPr id="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 name="Group 109"/>
          <p:cNvGrpSpPr/>
          <p:nvPr/>
        </p:nvGrpSpPr>
        <p:grpSpPr>
          <a:xfrm>
            <a:off x="1161821" y="2159498"/>
            <a:ext cx="600562" cy="38151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16" name="Straight Connector 15"/>
          <p:cNvCxnSpPr>
            <a:stCxn id="12" idx="3"/>
          </p:cNvCxnSpPr>
          <p:nvPr/>
        </p:nvCxnSpPr>
        <p:spPr>
          <a:xfrm flipH="1">
            <a:off x="923358" y="2508632"/>
            <a:ext cx="326413" cy="25807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17" name="Group 124"/>
          <p:cNvGrpSpPr/>
          <p:nvPr/>
        </p:nvGrpSpPr>
        <p:grpSpPr>
          <a:xfrm>
            <a:off x="3928581" y="1479428"/>
            <a:ext cx="618106" cy="431153"/>
            <a:chOff x="1933575" y="510402"/>
            <a:chExt cx="590550" cy="394473"/>
          </a:xfrm>
        </p:grpSpPr>
        <p:sp>
          <p:nvSpPr>
            <p:cNvPr id="18" name="Oval 1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9" name="Group 110"/>
            <p:cNvGrpSpPr/>
            <p:nvPr/>
          </p:nvGrpSpPr>
          <p:grpSpPr>
            <a:xfrm>
              <a:off x="2048154" y="510402"/>
              <a:ext cx="407419" cy="345058"/>
              <a:chOff x="-2293085" y="806266"/>
              <a:chExt cx="319677" cy="345058"/>
            </a:xfrm>
          </p:grpSpPr>
          <p:pic>
            <p:nvPicPr>
              <p:cNvPr id="2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 name="Straight Connector 21"/>
          <p:cNvCxnSpPr/>
          <p:nvPr/>
        </p:nvCxnSpPr>
        <p:spPr>
          <a:xfrm flipV="1">
            <a:off x="4006735" y="881171"/>
            <a:ext cx="433620" cy="66174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2085280" y="2603596"/>
            <a:ext cx="17587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4" name="TextBox 13"/>
          <p:cNvSpPr txBox="1">
            <a:spLocks noChangeArrowheads="1"/>
          </p:cNvSpPr>
          <p:nvPr/>
        </p:nvSpPr>
        <p:spPr bwMode="auto">
          <a:xfrm>
            <a:off x="5012893" y="3341945"/>
            <a:ext cx="1730053"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t>
            </a:r>
            <a:r>
              <a:rPr lang="en-US" sz="1500" dirty="0" smtClean="0">
                <a:solidFill>
                  <a:srgbClr val="525051"/>
                </a:solidFill>
                <a:latin typeface="Segoe UI Semibold" pitchFamily="34" charset="0"/>
              </a:rPr>
              <a:t>Asia/ Singapore</a:t>
            </a:r>
            <a:endParaRPr lang="en-US" sz="1500" dirty="0">
              <a:solidFill>
                <a:srgbClr val="525051"/>
              </a:solidFill>
              <a:latin typeface="Segoe UI Semibold" pitchFamily="34" charset="0"/>
            </a:endParaRPr>
          </a:p>
        </p:txBody>
      </p:sp>
      <p:cxnSp>
        <p:nvCxnSpPr>
          <p:cNvPr id="25" name="Straight Connector 24"/>
          <p:cNvCxnSpPr/>
          <p:nvPr/>
        </p:nvCxnSpPr>
        <p:spPr>
          <a:xfrm flipH="1">
            <a:off x="5808974" y="2894585"/>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6688921" y="3065023"/>
            <a:ext cx="1343418"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t>
            </a:r>
            <a:r>
              <a:rPr lang="en-US" sz="1500" dirty="0" smtClean="0">
                <a:solidFill>
                  <a:srgbClr val="525051"/>
                </a:solidFill>
                <a:latin typeface="Segoe UI Semibold" pitchFamily="34" charset="0"/>
              </a:rPr>
              <a:t>Asia /Hong Kong</a:t>
            </a:r>
            <a:endParaRPr lang="en-US" sz="1500" dirty="0">
              <a:solidFill>
                <a:srgbClr val="525051"/>
              </a:solidFill>
              <a:latin typeface="Segoe UI Semibold" pitchFamily="34" charset="0"/>
            </a:endParaRPr>
          </a:p>
        </p:txBody>
      </p:sp>
      <p:cxnSp>
        <p:nvCxnSpPr>
          <p:cNvPr id="27" name="Straight Connector 26"/>
          <p:cNvCxnSpPr>
            <a:stCxn id="66" idx="3"/>
          </p:cNvCxnSpPr>
          <p:nvPr/>
        </p:nvCxnSpPr>
        <p:spPr>
          <a:xfrm flipV="1">
            <a:off x="7453964" y="1108867"/>
            <a:ext cx="385104" cy="84516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3889619" y="696001"/>
            <a:ext cx="220264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29" name="TextBox 13"/>
          <p:cNvSpPr txBox="1">
            <a:spLocks noChangeArrowheads="1"/>
          </p:cNvSpPr>
          <p:nvPr/>
        </p:nvSpPr>
        <p:spPr bwMode="auto">
          <a:xfrm>
            <a:off x="4141623" y="2204253"/>
            <a:ext cx="1480019"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a:t>
            </a:r>
            <a:r>
              <a:rPr lang="en-US" sz="1500" dirty="0" smtClean="0">
                <a:solidFill>
                  <a:srgbClr val="525051"/>
                </a:solidFill>
                <a:latin typeface="Segoe UI Semibold" pitchFamily="34" charset="0"/>
              </a:rPr>
              <a:t>Europe/  </a:t>
            </a:r>
            <a:r>
              <a:rPr lang="en-US" sz="1500" dirty="0">
                <a:solidFill>
                  <a:srgbClr val="525051"/>
                </a:solidFill>
                <a:latin typeface="Segoe UI Semibold" pitchFamily="34" charset="0"/>
              </a:rPr>
              <a:t>Amsterdam</a:t>
            </a:r>
          </a:p>
        </p:txBody>
      </p:sp>
      <p:cxnSp>
        <p:nvCxnSpPr>
          <p:cNvPr id="30" name="Straight Connector 29"/>
          <p:cNvCxnSpPr>
            <a:stCxn id="7" idx="5"/>
          </p:cNvCxnSpPr>
          <p:nvPr/>
        </p:nvCxnSpPr>
        <p:spPr>
          <a:xfrm>
            <a:off x="2194922" y="2376275"/>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122663" y="2792397"/>
            <a:ext cx="1771313"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2" name="Group 148"/>
          <p:cNvGrpSpPr/>
          <p:nvPr/>
        </p:nvGrpSpPr>
        <p:grpSpPr>
          <a:xfrm>
            <a:off x="6326310" y="2603596"/>
            <a:ext cx="600562" cy="381512"/>
            <a:chOff x="1933575" y="510402"/>
            <a:chExt cx="590550" cy="394473"/>
          </a:xfrm>
        </p:grpSpPr>
        <p:sp>
          <p:nvSpPr>
            <p:cNvPr id="33" name="Oval 3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4" name="Group 110"/>
            <p:cNvGrpSpPr/>
            <p:nvPr/>
          </p:nvGrpSpPr>
          <p:grpSpPr>
            <a:xfrm>
              <a:off x="2048154" y="510402"/>
              <a:ext cx="407419" cy="345058"/>
              <a:chOff x="-2293085" y="806266"/>
              <a:chExt cx="319677" cy="345058"/>
            </a:xfrm>
          </p:grpSpPr>
          <p:pic>
            <p:nvPicPr>
              <p:cNvPr id="3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37" name="Group 142"/>
          <p:cNvGrpSpPr/>
          <p:nvPr/>
        </p:nvGrpSpPr>
        <p:grpSpPr>
          <a:xfrm>
            <a:off x="6537521" y="2311249"/>
            <a:ext cx="600562" cy="381512"/>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2" name="Group 129"/>
          <p:cNvGrpSpPr/>
          <p:nvPr/>
        </p:nvGrpSpPr>
        <p:grpSpPr>
          <a:xfrm>
            <a:off x="3495865" y="1395124"/>
            <a:ext cx="600562" cy="381512"/>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7" name="Group 117"/>
          <p:cNvGrpSpPr/>
          <p:nvPr/>
        </p:nvGrpSpPr>
        <p:grpSpPr>
          <a:xfrm>
            <a:off x="1982591" y="1750159"/>
            <a:ext cx="600562" cy="381512"/>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2" name="TextBox 13"/>
          <p:cNvSpPr txBox="1">
            <a:spLocks noChangeArrowheads="1"/>
          </p:cNvSpPr>
          <p:nvPr/>
        </p:nvSpPr>
        <p:spPr bwMode="auto">
          <a:xfrm>
            <a:off x="2224071" y="704442"/>
            <a:ext cx="9312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53" name="Straight Connector 52"/>
          <p:cNvCxnSpPr>
            <a:stCxn id="51" idx="0"/>
          </p:cNvCxnSpPr>
          <p:nvPr/>
        </p:nvCxnSpPr>
        <p:spPr>
          <a:xfrm flipV="1">
            <a:off x="2399227" y="1118131"/>
            <a:ext cx="183922" cy="73660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54" name="Group 109"/>
          <p:cNvGrpSpPr/>
          <p:nvPr/>
        </p:nvGrpSpPr>
        <p:grpSpPr>
          <a:xfrm>
            <a:off x="1072418" y="1774094"/>
            <a:ext cx="600562" cy="381512"/>
            <a:chOff x="1933575" y="510402"/>
            <a:chExt cx="590550" cy="394473"/>
          </a:xfrm>
        </p:grpSpPr>
        <p:sp>
          <p:nvSpPr>
            <p:cNvPr id="55" name="Oval 54"/>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6" name="Group 110"/>
            <p:cNvGrpSpPr/>
            <p:nvPr/>
          </p:nvGrpSpPr>
          <p:grpSpPr>
            <a:xfrm>
              <a:off x="2048154" y="510402"/>
              <a:ext cx="407419" cy="345058"/>
              <a:chOff x="-2293085" y="806266"/>
              <a:chExt cx="319677" cy="345058"/>
            </a:xfrm>
          </p:grpSpPr>
          <p:pic>
            <p:nvPicPr>
              <p:cNvPr id="5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9" name="TextBox 13"/>
          <p:cNvSpPr txBox="1">
            <a:spLocks noChangeArrowheads="1"/>
          </p:cNvSpPr>
          <p:nvPr/>
        </p:nvSpPr>
        <p:spPr bwMode="auto">
          <a:xfrm>
            <a:off x="339840" y="901477"/>
            <a:ext cx="1032859"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0" name="Straight Connector 59"/>
          <p:cNvCxnSpPr>
            <a:stCxn id="59" idx="2"/>
            <a:endCxn id="55" idx="1"/>
          </p:cNvCxnSpPr>
          <p:nvPr/>
        </p:nvCxnSpPr>
        <p:spPr>
          <a:xfrm>
            <a:off x="856270" y="1254935"/>
            <a:ext cx="304098" cy="71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412906" y="1924692"/>
            <a:ext cx="418990" cy="26725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2" name="Group 142"/>
          <p:cNvGrpSpPr/>
          <p:nvPr/>
        </p:nvGrpSpPr>
        <p:grpSpPr>
          <a:xfrm>
            <a:off x="6923116" y="1734877"/>
            <a:ext cx="600562" cy="381512"/>
            <a:chOff x="1933575" y="510402"/>
            <a:chExt cx="590550" cy="394473"/>
          </a:xfrm>
        </p:grpSpPr>
        <p:sp>
          <p:nvSpPr>
            <p:cNvPr id="63" name="Oval 6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4" name="Group 110"/>
            <p:cNvGrpSpPr/>
            <p:nvPr/>
          </p:nvGrpSpPr>
          <p:grpSpPr>
            <a:xfrm>
              <a:off x="2048154" y="510402"/>
              <a:ext cx="407419" cy="345058"/>
              <a:chOff x="-2293085" y="806266"/>
              <a:chExt cx="319677" cy="345058"/>
            </a:xfrm>
          </p:grpSpPr>
          <p:pic>
            <p:nvPicPr>
              <p:cNvPr id="6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7" name="Group 142"/>
          <p:cNvGrpSpPr/>
          <p:nvPr/>
        </p:nvGrpSpPr>
        <p:grpSpPr>
          <a:xfrm>
            <a:off x="7007390" y="2123281"/>
            <a:ext cx="600562" cy="381512"/>
            <a:chOff x="1933575" y="510402"/>
            <a:chExt cx="590550" cy="394473"/>
          </a:xfrm>
        </p:grpSpPr>
        <p:sp>
          <p:nvSpPr>
            <p:cNvPr id="68" name="Oval 6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9" name="Group 110"/>
            <p:cNvGrpSpPr/>
            <p:nvPr/>
          </p:nvGrpSpPr>
          <p:grpSpPr>
            <a:xfrm>
              <a:off x="2048154" y="510402"/>
              <a:ext cx="407419" cy="345058"/>
              <a:chOff x="-2293085" y="806266"/>
              <a:chExt cx="319677" cy="345058"/>
            </a:xfrm>
          </p:grpSpPr>
          <p:pic>
            <p:nvPicPr>
              <p:cNvPr id="7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72" name="TextBox 13"/>
          <p:cNvSpPr txBox="1">
            <a:spLocks noChangeArrowheads="1"/>
          </p:cNvSpPr>
          <p:nvPr/>
        </p:nvSpPr>
        <p:spPr bwMode="auto">
          <a:xfrm>
            <a:off x="7444096" y="637242"/>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East/ Saitama </a:t>
            </a:r>
            <a:endParaRPr lang="en-US" sz="1500" dirty="0">
              <a:solidFill>
                <a:srgbClr val="525051"/>
              </a:solidFill>
              <a:latin typeface="Segoe UI Semibold" pitchFamily="34" charset="0"/>
            </a:endParaRPr>
          </a:p>
        </p:txBody>
      </p:sp>
      <p:sp>
        <p:nvSpPr>
          <p:cNvPr id="73" name="TextBox 13"/>
          <p:cNvSpPr txBox="1">
            <a:spLocks noChangeArrowheads="1"/>
          </p:cNvSpPr>
          <p:nvPr/>
        </p:nvSpPr>
        <p:spPr bwMode="auto">
          <a:xfrm>
            <a:off x="7567481" y="2753316"/>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West / Osaka</a:t>
            </a:r>
          </a:p>
        </p:txBody>
      </p:sp>
      <p:cxnSp>
        <p:nvCxnSpPr>
          <p:cNvPr id="74" name="Straight Connector 73"/>
          <p:cNvCxnSpPr/>
          <p:nvPr/>
        </p:nvCxnSpPr>
        <p:spPr>
          <a:xfrm flipH="1" flipV="1">
            <a:off x="7087865" y="2615471"/>
            <a:ext cx="75789" cy="52351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8" idx="5"/>
          </p:cNvCxnSpPr>
          <p:nvPr/>
        </p:nvCxnSpPr>
        <p:spPr>
          <a:xfrm>
            <a:off x="7520002" y="2472415"/>
            <a:ext cx="598507" cy="28090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76" name="Group 117"/>
          <p:cNvGrpSpPr/>
          <p:nvPr/>
        </p:nvGrpSpPr>
        <p:grpSpPr>
          <a:xfrm>
            <a:off x="2405162" y="3785079"/>
            <a:ext cx="600562" cy="38151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1" name="Straight Connector 80"/>
          <p:cNvCxnSpPr/>
          <p:nvPr/>
        </p:nvCxnSpPr>
        <p:spPr>
          <a:xfrm>
            <a:off x="2936010" y="4149358"/>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2" name="TextBox 13"/>
          <p:cNvSpPr txBox="1">
            <a:spLocks noChangeArrowheads="1"/>
          </p:cNvSpPr>
          <p:nvPr/>
        </p:nvSpPr>
        <p:spPr bwMode="auto">
          <a:xfrm>
            <a:off x="2738733" y="4352764"/>
            <a:ext cx="1952679" cy="815123"/>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Brazil South / San Paulo (preview)</a:t>
            </a:r>
          </a:p>
          <a:p>
            <a:pPr defTabSz="1217756"/>
            <a:endParaRPr lang="en-US" sz="1500" dirty="0">
              <a:solidFill>
                <a:srgbClr val="525051"/>
              </a:solidFill>
              <a:latin typeface="Segoe UI Semibold" pitchFamily="34" charset="0"/>
            </a:endParaRPr>
          </a:p>
        </p:txBody>
      </p:sp>
      <p:grpSp>
        <p:nvGrpSpPr>
          <p:cNvPr id="83" name="Group 142"/>
          <p:cNvGrpSpPr/>
          <p:nvPr/>
        </p:nvGrpSpPr>
        <p:grpSpPr>
          <a:xfrm>
            <a:off x="6039106" y="1902191"/>
            <a:ext cx="600562" cy="381512"/>
            <a:chOff x="1933575" y="510402"/>
            <a:chExt cx="590550" cy="394473"/>
          </a:xfrm>
        </p:grpSpPr>
        <p:sp>
          <p:nvSpPr>
            <p:cNvPr id="84" name="Oval 8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85" name="Group 110"/>
            <p:cNvGrpSpPr/>
            <p:nvPr/>
          </p:nvGrpSpPr>
          <p:grpSpPr>
            <a:xfrm>
              <a:off x="2048154" y="510402"/>
              <a:ext cx="407419" cy="345058"/>
              <a:chOff x="-2293085" y="806266"/>
              <a:chExt cx="319677" cy="345058"/>
            </a:xfrm>
          </p:grpSpPr>
          <p:pic>
            <p:nvPicPr>
              <p:cNvPr id="8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8" name="Straight Connector 87"/>
          <p:cNvCxnSpPr/>
          <p:nvPr/>
        </p:nvCxnSpPr>
        <p:spPr>
          <a:xfrm flipH="1" flipV="1">
            <a:off x="6442832" y="1590650"/>
            <a:ext cx="61411" cy="39204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9" name="TextBox 13"/>
          <p:cNvSpPr txBox="1">
            <a:spLocks noChangeArrowheads="1"/>
          </p:cNvSpPr>
          <p:nvPr/>
        </p:nvSpPr>
        <p:spPr bwMode="auto">
          <a:xfrm>
            <a:off x="5209747" y="1016945"/>
            <a:ext cx="2234349"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China </a:t>
            </a:r>
            <a:r>
              <a:rPr lang="en-US" sz="1500" dirty="0" err="1" smtClean="0">
                <a:solidFill>
                  <a:srgbClr val="525051"/>
                </a:solidFill>
                <a:latin typeface="Segoe UI Semibold" pitchFamily="34" charset="0"/>
              </a:rPr>
              <a:t>South+North</a:t>
            </a:r>
            <a:r>
              <a:rPr lang="en-US" sz="1500" dirty="0" smtClean="0">
                <a:solidFill>
                  <a:srgbClr val="525051"/>
                </a:solidFill>
                <a:latin typeface="Segoe UI Semibold" pitchFamily="34" charset="0"/>
              </a:rPr>
              <a:t>/</a:t>
            </a:r>
          </a:p>
          <a:p>
            <a:pPr defTabSz="1217756"/>
            <a:r>
              <a:rPr lang="en-US" sz="1500" dirty="0" smtClean="0">
                <a:solidFill>
                  <a:srgbClr val="525051"/>
                </a:solidFill>
                <a:latin typeface="Segoe UI Semibold" pitchFamily="34" charset="0"/>
              </a:rPr>
              <a:t>Vianet21</a:t>
            </a:r>
            <a:endParaRPr lang="en-US" sz="1500" dirty="0">
              <a:solidFill>
                <a:srgbClr val="525051"/>
              </a:solidFill>
              <a:latin typeface="Segoe UI Semibold" pitchFamily="34" charset="0"/>
            </a:endParaRPr>
          </a:p>
        </p:txBody>
      </p:sp>
      <p:sp>
        <p:nvSpPr>
          <p:cNvPr id="90" name="Заголовок 3"/>
          <p:cNvSpPr>
            <a:spLocks noGrp="1"/>
          </p:cNvSpPr>
          <p:nvPr>
            <p:ph type="title"/>
          </p:nvPr>
        </p:nvSpPr>
        <p:spPr>
          <a:xfrm>
            <a:off x="339840" y="48577"/>
            <a:ext cx="11817356" cy="720000"/>
          </a:xfrm>
        </p:spPr>
        <p:txBody>
          <a:bodyPr>
            <a:normAutofit/>
          </a:bodyPr>
          <a:lstStyle/>
          <a:p>
            <a:r>
              <a:rPr lang="en-US" dirty="0" smtClean="0"/>
              <a:t>Microsoft Azure : 13 datacenter locations</a:t>
            </a:r>
            <a:endParaRPr lang="ru-RU" dirty="0"/>
          </a:p>
        </p:txBody>
      </p:sp>
      <p:grpSp>
        <p:nvGrpSpPr>
          <p:cNvPr id="91" name="Group 142"/>
          <p:cNvGrpSpPr/>
          <p:nvPr/>
        </p:nvGrpSpPr>
        <p:grpSpPr>
          <a:xfrm>
            <a:off x="5432500" y="1687086"/>
            <a:ext cx="600562" cy="38151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96" name="Straight Connector 95"/>
          <p:cNvCxnSpPr/>
          <p:nvPr/>
        </p:nvCxnSpPr>
        <p:spPr>
          <a:xfrm flipV="1">
            <a:off x="5906191" y="1590103"/>
            <a:ext cx="208585" cy="23665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521238" y="3513830"/>
            <a:ext cx="3727013" cy="2492990"/>
          </a:xfrm>
          <a:prstGeom prst="rect">
            <a:avLst/>
          </a:prstGeom>
          <a:noFill/>
        </p:spPr>
        <p:txBody>
          <a:bodyPr wrap="square" lIns="0" tIns="0" rIns="0" bIns="0" rtlCol="0">
            <a:spAutoFit/>
          </a:bodyPr>
          <a:lstStyle/>
          <a:p>
            <a:r>
              <a:rPr lang="en-US" sz="2700" i="1" dirty="0" smtClean="0">
                <a:gradFill>
                  <a:gsLst>
                    <a:gs pos="0">
                      <a:prstClr val="black"/>
                    </a:gs>
                    <a:gs pos="86000">
                      <a:prstClr val="black"/>
                    </a:gs>
                  </a:gsLst>
                  <a:lin ang="5400000" scaled="0"/>
                </a:gradFill>
              </a:rPr>
              <a:t>         13</a:t>
            </a:r>
            <a:r>
              <a:rPr lang="ru-RU"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datacenters</a:t>
            </a:r>
            <a:endParaRPr lang="en-US"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ru-RU" sz="2700" i="1" dirty="0" smtClean="0">
                <a:gradFill>
                  <a:gsLst>
                    <a:gs pos="0">
                      <a:prstClr val="black"/>
                    </a:gs>
                    <a:gs pos="86000">
                      <a:prstClr val="black"/>
                    </a:gs>
                  </a:gsLst>
                  <a:lin ang="5400000" scaled="0"/>
                </a:gradFill>
              </a:rPr>
              <a:t>4</a:t>
            </a:r>
            <a:r>
              <a:rPr lang="en-US" sz="2700" i="1" baseline="30000" dirty="0" err="1" smtClean="0">
                <a:gradFill>
                  <a:gsLst>
                    <a:gs pos="0">
                      <a:prstClr val="black"/>
                    </a:gs>
                    <a:gs pos="86000">
                      <a:prstClr val="black"/>
                    </a:gs>
                  </a:gsLst>
                  <a:lin ang="5400000" scaled="0"/>
                </a:gradFill>
              </a:rPr>
              <a:t>th</a:t>
            </a:r>
            <a:r>
              <a:rPr lang="en-US" sz="2700" i="1" dirty="0" smtClean="0">
                <a:gradFill>
                  <a:gsLst>
                    <a:gs pos="0">
                      <a:prstClr val="black"/>
                    </a:gs>
                    <a:gs pos="86000">
                      <a:prstClr val="black"/>
                    </a:gs>
                  </a:gsLst>
                  <a:lin ang="5400000" scaled="0"/>
                </a:gradFill>
              </a:rPr>
              <a:t> generation</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size ~ </a:t>
            </a:r>
            <a:r>
              <a:rPr lang="en-US" sz="2700" i="1" dirty="0">
                <a:gradFill>
                  <a:gsLst>
                    <a:gs pos="0">
                      <a:prstClr val="black"/>
                    </a:gs>
                    <a:gs pos="86000">
                      <a:prstClr val="black"/>
                    </a:gs>
                  </a:gsLst>
                  <a:lin ang="5400000" scaled="0"/>
                </a:gradFill>
              </a:rPr>
              <a:t>28 100</a:t>
            </a:r>
            <a:r>
              <a:rPr lang="ru-RU" sz="2700" i="1" dirty="0">
                <a:gradFill>
                  <a:gsLst>
                    <a:gs pos="0">
                      <a:prstClr val="black"/>
                    </a:gs>
                    <a:gs pos="86000">
                      <a:prstClr val="black"/>
                    </a:gs>
                  </a:gsLst>
                  <a:lin ang="5400000" scaled="0"/>
                </a:gradFill>
              </a:rPr>
              <a:t> </a:t>
            </a:r>
            <a:r>
              <a:rPr lang="en-US" sz="2700" i="1" dirty="0" err="1" smtClean="0">
                <a:gradFill>
                  <a:gsLst>
                    <a:gs pos="0">
                      <a:prstClr val="black"/>
                    </a:gs>
                    <a:gs pos="86000">
                      <a:prstClr val="black"/>
                    </a:gs>
                  </a:gsLst>
                  <a:lin ang="5400000" scaled="0"/>
                </a:gradFill>
              </a:rPr>
              <a:t>sq.meter</a:t>
            </a:r>
            <a:r>
              <a:rPr lang="ru-RU" sz="2700" i="1" dirty="0" smtClean="0">
                <a:gradFill>
                  <a:gsLst>
                    <a:gs pos="0">
                      <a:prstClr val="black"/>
                    </a:gs>
                    <a:gs pos="86000">
                      <a:prstClr val="black"/>
                    </a:gs>
                  </a:gsLst>
                  <a:lin ang="5400000" scaled="0"/>
                </a:gradFill>
              </a:rPr>
              <a:t> </a:t>
            </a:r>
            <a:endParaRPr lang="ru-RU"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power</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16 </a:t>
            </a:r>
            <a:r>
              <a:rPr lang="en-US" sz="2700" i="1" dirty="0" err="1" smtClean="0">
                <a:gradFill>
                  <a:gsLst>
                    <a:gs pos="0">
                      <a:prstClr val="black"/>
                    </a:gs>
                    <a:gs pos="86000">
                      <a:prstClr val="black"/>
                    </a:gs>
                  </a:gsLst>
                  <a:lin ang="5400000" scaled="0"/>
                </a:gradFill>
              </a:rPr>
              <a:t>MWt</a:t>
            </a:r>
            <a:endParaRPr lang="ru-RU" sz="2700" i="1" dirty="0">
              <a:gradFill>
                <a:gsLst>
                  <a:gs pos="0">
                    <a:prstClr val="black"/>
                  </a:gs>
                  <a:gs pos="86000">
                    <a:prstClr val="black"/>
                  </a:gs>
                </a:gsLst>
                <a:lin ang="5400000" scaled="0"/>
              </a:gradFill>
            </a:endParaRP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cost</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Tree>
    <p:extLst>
      <p:ext uri="{BB962C8B-B14F-4D97-AF65-F5344CB8AC3E}">
        <p14:creationId xmlns:p14="http://schemas.microsoft.com/office/powerpoint/2010/main" val="27210726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1312"/>
            <a:ext cx="12180274" cy="5120370"/>
          </a:xfrm>
          <a:prstGeom prst="rect">
            <a:avLst/>
          </a:prstGeom>
        </p:spPr>
      </p:pic>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sp>
        <p:nvSpPr>
          <p:cNvPr id="4" name="TextBox 3"/>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5" name="TextBox 4"/>
          <p:cNvSpPr txBox="1"/>
          <p:nvPr/>
        </p:nvSpPr>
        <p:spPr>
          <a:xfrm>
            <a:off x="759977" y="5216678"/>
            <a:ext cx="9683432" cy="707886"/>
          </a:xfrm>
          <a:prstGeom prst="rect">
            <a:avLst/>
          </a:prstGeom>
          <a:noFill/>
        </p:spPr>
        <p:txBody>
          <a:bodyPr wrap="square" rtlCol="0">
            <a:spAutoFit/>
          </a:bodyPr>
          <a:lstStyle/>
          <a:p>
            <a:r>
              <a:rPr lang="en-US" sz="2000" dirty="0" smtClean="0"/>
              <a:t>Node locations list on world map </a:t>
            </a:r>
            <a:r>
              <a:rPr lang="en-US" sz="4000" b="1" u="sng" dirty="0" smtClean="0">
                <a:solidFill>
                  <a:schemeClr val="accent5">
                    <a:lumMod val="10000"/>
                  </a:schemeClr>
                </a:solidFill>
              </a:rPr>
              <a:t>aka.ms/</a:t>
            </a:r>
            <a:r>
              <a:rPr lang="en-US" sz="4000" b="1" u="sng" dirty="0" err="1" smtClean="0">
                <a:solidFill>
                  <a:schemeClr val="accent5">
                    <a:lumMod val="10000"/>
                  </a:schemeClr>
                </a:solidFill>
              </a:rPr>
              <a:t>cdn</a:t>
            </a:r>
            <a:r>
              <a:rPr lang="en-US" sz="4000" b="1" u="sng" dirty="0" smtClean="0">
                <a:solidFill>
                  <a:schemeClr val="accent5">
                    <a:lumMod val="10000"/>
                  </a:schemeClr>
                </a:solidFill>
              </a:rPr>
              <a:t>-map</a:t>
            </a:r>
          </a:p>
        </p:txBody>
      </p:sp>
    </p:spTree>
    <p:extLst>
      <p:ext uri="{BB962C8B-B14F-4D97-AF65-F5344CB8AC3E}">
        <p14:creationId xmlns:p14="http://schemas.microsoft.com/office/powerpoint/2010/main" val="3918692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2093002"/>
              </p:ext>
            </p:extLst>
          </p:nvPr>
        </p:nvGraphicFramePr>
        <p:xfrm>
          <a:off x="703571" y="1345528"/>
          <a:ext cx="10415993" cy="4860001"/>
        </p:xfrm>
        <a:graphic>
          <a:graphicData uri="http://schemas.openxmlformats.org/drawingml/2006/table">
            <a:tbl>
              <a:tblPr firstRow="1" firstCol="1" bandRow="1">
                <a:effectLst>
                  <a:outerShdw blurRad="76200" dir="18900000" sy="23000" kx="-1200000" algn="bl" rotWithShape="0">
                    <a:prstClr val="black">
                      <a:alpha val="20000"/>
                    </a:prstClr>
                  </a:outerShdw>
                </a:effectLst>
                <a:tableStyleId>{7DF18680-E054-41AD-8BC1-D1AEF772440D}</a:tableStyleId>
              </a:tblPr>
              <a:tblGrid>
                <a:gridCol w="1487999"/>
                <a:gridCol w="1487999"/>
                <a:gridCol w="1487999"/>
                <a:gridCol w="1487999"/>
                <a:gridCol w="1487999"/>
                <a:gridCol w="1487999"/>
                <a:gridCol w="1487999"/>
              </a:tblGrid>
              <a:tr h="745865">
                <a:tc>
                  <a:txBody>
                    <a:bodyPr/>
                    <a:lstStyle/>
                    <a:p>
                      <a:pPr algn="ctr"/>
                      <a:r>
                        <a:rPr lang="en-US" sz="1400" dirty="0">
                          <a:solidFill>
                            <a:schemeClr val="tx1">
                              <a:lumMod val="50000"/>
                            </a:schemeClr>
                          </a:solidFill>
                          <a:latin typeface="+mj-lt"/>
                        </a:rPr>
                        <a:t>From\To (</a:t>
                      </a:r>
                      <a:r>
                        <a:rPr lang="en-US" sz="1400" dirty="0" err="1">
                          <a:solidFill>
                            <a:schemeClr val="tx1">
                              <a:lumMod val="50000"/>
                            </a:schemeClr>
                          </a:solidFill>
                          <a:latin typeface="+mj-lt"/>
                        </a:rPr>
                        <a:t>ms</a:t>
                      </a:r>
                      <a:r>
                        <a:rPr lang="en-US" sz="1400" dirty="0">
                          <a:solidFill>
                            <a:schemeClr val="tx1">
                              <a:lumMod val="50000"/>
                            </a:schemeClr>
                          </a:solidFill>
                          <a:latin typeface="+mj-lt"/>
                        </a:rPr>
                        <a:t>)</a:t>
                      </a:r>
                    </a:p>
                  </a:txBody>
                  <a:tcPr marL="16101" marR="16101" marT="21462" marB="21462" anchor="ctr">
                    <a:solidFill>
                      <a:schemeClr val="bg2">
                        <a:lumMod val="85000"/>
                      </a:schemeClr>
                    </a:solidFill>
                  </a:tcPr>
                </a:tc>
                <a:tc>
                  <a:txBody>
                    <a:bodyPr/>
                    <a:lstStyle/>
                    <a:p>
                      <a:pPr algn="ctr"/>
                      <a:r>
                        <a:rPr lang="en-US" sz="1400" dirty="0">
                          <a:solidFill>
                            <a:schemeClr val="tx1">
                              <a:lumMod val="50000"/>
                            </a:schemeClr>
                          </a:solidFill>
                          <a:latin typeface="+mj-lt"/>
                        </a:rPr>
                        <a:t>North-central US</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South-central US</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North Europe</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West Europe</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East Asia</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South-East Asia</a:t>
                      </a:r>
                    </a:p>
                  </a:txBody>
                  <a:tcPr marL="16101" marR="16101" marT="21462" marB="21462" anchor="ctr">
                    <a:solidFill>
                      <a:schemeClr val="bg2">
                        <a:lumMod val="95000"/>
                      </a:schemeClr>
                    </a:solidFill>
                  </a:tcPr>
                </a:tc>
              </a:tr>
              <a:tr h="697955">
                <a:tc>
                  <a:txBody>
                    <a:bodyPr/>
                    <a:lstStyle/>
                    <a:p>
                      <a:pPr algn="ctr"/>
                      <a:r>
                        <a:rPr lang="en-US" sz="1400" dirty="0">
                          <a:solidFill>
                            <a:schemeClr val="tx1">
                              <a:lumMod val="50000"/>
                            </a:schemeClr>
                          </a:solidFill>
                          <a:latin typeface="+mj-lt"/>
                        </a:rPr>
                        <a:t>North-central US</a:t>
                      </a:r>
                    </a:p>
                  </a:txBody>
                  <a:tcPr marL="16101" marR="16101" marT="21462" marB="21462" anchor="ctr">
                    <a:solidFill>
                      <a:schemeClr val="bg2">
                        <a:lumMod val="85000"/>
                      </a:schemeClr>
                    </a:solidFill>
                  </a:tcPr>
                </a:tc>
                <a:tc>
                  <a:txBody>
                    <a:bodyPr/>
                    <a:lstStyle/>
                    <a:p>
                      <a:pPr algn="ctr"/>
                      <a:r>
                        <a:rPr lang="en-US" sz="1400" dirty="0">
                          <a:latin typeface="+mj-lt"/>
                        </a:rPr>
                        <a:t>4.2</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35.3</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a:latin typeface="+mj-lt"/>
                        </a:rPr>
                        <a:t>97</a:t>
                      </a:r>
                      <a:endParaRPr lang="en-US" sz="1400">
                        <a:solidFill>
                          <a:schemeClr val="bg1"/>
                        </a:solidFill>
                        <a:latin typeface="+mj-lt"/>
                      </a:endParaRPr>
                    </a:p>
                  </a:txBody>
                  <a:tcPr marL="16101" marR="16101" marT="21462" marB="21462" anchor="ctr"/>
                </a:tc>
                <a:tc>
                  <a:txBody>
                    <a:bodyPr/>
                    <a:lstStyle/>
                    <a:p>
                      <a:pPr algn="ctr"/>
                      <a:r>
                        <a:rPr lang="en-US" sz="1400">
                          <a:latin typeface="+mj-lt"/>
                        </a:rPr>
                        <a:t>103.6</a:t>
                      </a:r>
                      <a:endParaRPr lang="en-US" sz="1400">
                        <a:solidFill>
                          <a:schemeClr val="bg1"/>
                        </a:solidFill>
                        <a:latin typeface="+mj-lt"/>
                      </a:endParaRPr>
                    </a:p>
                  </a:txBody>
                  <a:tcPr marL="16101" marR="16101" marT="21462" marB="21462" anchor="ctr"/>
                </a:tc>
                <a:tc>
                  <a:txBody>
                    <a:bodyPr/>
                    <a:lstStyle/>
                    <a:p>
                      <a:pPr algn="ctr"/>
                      <a:r>
                        <a:rPr lang="en-US" sz="1400">
                          <a:latin typeface="+mj-lt"/>
                        </a:rPr>
                        <a:t>190.9</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219.7</a:t>
                      </a:r>
                      <a:endParaRPr lang="en-US" sz="1400" dirty="0">
                        <a:solidFill>
                          <a:schemeClr val="bg1"/>
                        </a:solidFill>
                        <a:latin typeface="+mj-lt"/>
                      </a:endParaRPr>
                    </a:p>
                  </a:txBody>
                  <a:tcPr marL="16101" marR="16101" marT="21462" marB="21462" anchor="ctr"/>
                </a:tc>
              </a:tr>
              <a:tr h="812149">
                <a:tc>
                  <a:txBody>
                    <a:bodyPr/>
                    <a:lstStyle/>
                    <a:p>
                      <a:pPr algn="ctr"/>
                      <a:r>
                        <a:rPr lang="en-US" sz="1400" dirty="0">
                          <a:solidFill>
                            <a:schemeClr val="tx1">
                              <a:lumMod val="50000"/>
                            </a:schemeClr>
                          </a:solidFill>
                          <a:latin typeface="+mj-lt"/>
                        </a:rPr>
                        <a:t>South-central US</a:t>
                      </a:r>
                    </a:p>
                  </a:txBody>
                  <a:tcPr marL="16101" marR="16101" marT="21462" marB="21462" anchor="ctr">
                    <a:solidFill>
                      <a:schemeClr val="bg2">
                        <a:lumMod val="85000"/>
                      </a:schemeClr>
                    </a:solidFill>
                  </a:tcPr>
                </a:tc>
                <a:tc>
                  <a:txBody>
                    <a:bodyPr/>
                    <a:lstStyle/>
                    <a:p>
                      <a:pPr algn="ctr"/>
                      <a:r>
                        <a:rPr lang="en-US" sz="1400" dirty="0">
                          <a:latin typeface="+mj-lt"/>
                        </a:rPr>
                        <a:t>37.8</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2.3</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a:latin typeface="+mj-lt"/>
                        </a:rPr>
                        <a:t>111.2</a:t>
                      </a:r>
                      <a:endParaRPr lang="en-US" sz="1400">
                        <a:solidFill>
                          <a:schemeClr val="bg1"/>
                        </a:solidFill>
                        <a:latin typeface="+mj-lt"/>
                      </a:endParaRPr>
                    </a:p>
                  </a:txBody>
                  <a:tcPr marL="16101" marR="16101" marT="21462" marB="21462" anchor="ctr"/>
                </a:tc>
                <a:tc>
                  <a:txBody>
                    <a:bodyPr/>
                    <a:lstStyle/>
                    <a:p>
                      <a:pPr algn="ctr"/>
                      <a:r>
                        <a:rPr lang="en-US" sz="1400">
                          <a:latin typeface="+mj-lt"/>
                        </a:rPr>
                        <a:t>117.5</a:t>
                      </a:r>
                      <a:endParaRPr lang="en-US" sz="1400">
                        <a:solidFill>
                          <a:schemeClr val="bg1"/>
                        </a:solidFill>
                        <a:latin typeface="+mj-lt"/>
                      </a:endParaRPr>
                    </a:p>
                  </a:txBody>
                  <a:tcPr marL="16101" marR="16101" marT="21462" marB="21462" anchor="ctr"/>
                </a:tc>
                <a:tc>
                  <a:txBody>
                    <a:bodyPr/>
                    <a:lstStyle/>
                    <a:p>
                      <a:pPr algn="ctr"/>
                      <a:r>
                        <a:rPr lang="en-US" sz="1400">
                          <a:latin typeface="+mj-lt"/>
                        </a:rPr>
                        <a:t>190</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218.6</a:t>
                      </a:r>
                      <a:endParaRPr lang="en-US" sz="1400" dirty="0">
                        <a:solidFill>
                          <a:schemeClr val="bg1"/>
                        </a:solidFill>
                        <a:latin typeface="+mj-lt"/>
                      </a:endParaRPr>
                    </a:p>
                  </a:txBody>
                  <a:tcPr marL="16101" marR="16101" marT="21462" marB="21462" anchor="ctr"/>
                </a:tc>
              </a:tr>
              <a:tr h="653444">
                <a:tc>
                  <a:txBody>
                    <a:bodyPr/>
                    <a:lstStyle/>
                    <a:p>
                      <a:pPr algn="ctr"/>
                      <a:r>
                        <a:rPr lang="en-US" sz="1400" dirty="0">
                          <a:solidFill>
                            <a:schemeClr val="tx1">
                              <a:lumMod val="50000"/>
                            </a:schemeClr>
                          </a:solidFill>
                          <a:latin typeface="+mj-lt"/>
                        </a:rPr>
                        <a:t>North Europe</a:t>
                      </a:r>
                    </a:p>
                  </a:txBody>
                  <a:tcPr marL="16101" marR="16101" marT="21462" marB="21462" anchor="ctr">
                    <a:solidFill>
                      <a:schemeClr val="bg2">
                        <a:lumMod val="85000"/>
                      </a:schemeClr>
                    </a:solidFill>
                  </a:tcPr>
                </a:tc>
                <a:tc>
                  <a:txBody>
                    <a:bodyPr/>
                    <a:lstStyle/>
                    <a:p>
                      <a:pPr algn="ctr"/>
                      <a:r>
                        <a:rPr lang="en-US" sz="1400">
                          <a:latin typeface="+mj-lt"/>
                        </a:rPr>
                        <a:t>99.8</a:t>
                      </a:r>
                      <a:endParaRPr lang="en-US" sz="1400">
                        <a:solidFill>
                          <a:schemeClr val="bg1"/>
                        </a:solidFill>
                        <a:latin typeface="+mj-lt"/>
                      </a:endParaRPr>
                    </a:p>
                  </a:txBody>
                  <a:tcPr marL="16101" marR="16101" marT="21462" marB="21462" anchor="ctr"/>
                </a:tc>
                <a:tc>
                  <a:txBody>
                    <a:bodyPr/>
                    <a:lstStyle/>
                    <a:p>
                      <a:pPr algn="ctr"/>
                      <a:r>
                        <a:rPr lang="en-US" sz="1400">
                          <a:latin typeface="+mj-lt"/>
                        </a:rPr>
                        <a:t>111.8</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20.9</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a:latin typeface="+mj-lt"/>
                        </a:rPr>
                        <a:t>283.3</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312.3</a:t>
                      </a:r>
                      <a:endParaRPr lang="en-US" sz="1400" dirty="0">
                        <a:solidFill>
                          <a:schemeClr val="bg1"/>
                        </a:solidFill>
                        <a:latin typeface="+mj-lt"/>
                      </a:endParaRPr>
                    </a:p>
                  </a:txBody>
                  <a:tcPr marL="16101" marR="16101" marT="21462" marB="21462" anchor="ctr"/>
                </a:tc>
              </a:tr>
              <a:tr h="653444">
                <a:tc>
                  <a:txBody>
                    <a:bodyPr/>
                    <a:lstStyle/>
                    <a:p>
                      <a:pPr algn="ctr"/>
                      <a:r>
                        <a:rPr lang="en-US" sz="1400" dirty="0">
                          <a:solidFill>
                            <a:schemeClr val="tx1">
                              <a:lumMod val="50000"/>
                            </a:schemeClr>
                          </a:solidFill>
                          <a:latin typeface="+mj-lt"/>
                        </a:rPr>
                        <a:t>West Europe</a:t>
                      </a:r>
                    </a:p>
                  </a:txBody>
                  <a:tcPr marL="16101" marR="16101" marT="21462" marB="21462" anchor="ctr">
                    <a:solidFill>
                      <a:schemeClr val="bg2">
                        <a:lumMod val="85000"/>
                      </a:schemeClr>
                    </a:solidFill>
                  </a:tcPr>
                </a:tc>
                <a:tc>
                  <a:txBody>
                    <a:bodyPr/>
                    <a:lstStyle/>
                    <a:p>
                      <a:pPr algn="ctr"/>
                      <a:r>
                        <a:rPr lang="en-US" sz="1400">
                          <a:latin typeface="+mj-lt"/>
                        </a:rPr>
                        <a:t>107.5</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118.6</a:t>
                      </a:r>
                      <a:endParaRPr lang="en-US" sz="1400" dirty="0">
                        <a:solidFill>
                          <a:schemeClr val="bg1"/>
                        </a:solidFill>
                        <a:latin typeface="+mj-lt"/>
                      </a:endParaRPr>
                    </a:p>
                  </a:txBody>
                  <a:tcPr marL="16101" marR="16101" marT="21462" marB="21462" anchor="ctr"/>
                </a:tc>
                <a:tc>
                  <a:txBody>
                    <a:bodyPr/>
                    <a:lstStyle/>
                    <a:p>
                      <a:pPr algn="ctr"/>
                      <a:r>
                        <a:rPr lang="en-US" sz="1400" dirty="0">
                          <a:latin typeface="+mj-lt"/>
                        </a:rPr>
                        <a:t>21.1</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2.3</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a:latin typeface="+mj-lt"/>
                        </a:rPr>
                        <a:t>291.8</a:t>
                      </a:r>
                      <a:endParaRPr lang="en-US" sz="1400">
                        <a:solidFill>
                          <a:schemeClr val="bg1"/>
                        </a:solidFill>
                        <a:latin typeface="+mj-lt"/>
                      </a:endParaRPr>
                    </a:p>
                  </a:txBody>
                  <a:tcPr marL="16101" marR="16101" marT="21462" marB="21462" anchor="ctr"/>
                </a:tc>
                <a:tc>
                  <a:txBody>
                    <a:bodyPr/>
                    <a:lstStyle/>
                    <a:p>
                      <a:pPr algn="ctr"/>
                      <a:r>
                        <a:rPr lang="en-US" sz="1400">
                          <a:latin typeface="+mj-lt"/>
                        </a:rPr>
                        <a:t>320.8</a:t>
                      </a:r>
                      <a:endParaRPr lang="en-US" sz="1400">
                        <a:solidFill>
                          <a:schemeClr val="bg1"/>
                        </a:solidFill>
                        <a:latin typeface="+mj-lt"/>
                      </a:endParaRPr>
                    </a:p>
                  </a:txBody>
                  <a:tcPr marL="16101" marR="16101" marT="21462" marB="21462" anchor="ctr"/>
                </a:tc>
              </a:tr>
              <a:tr h="613908">
                <a:tc>
                  <a:txBody>
                    <a:bodyPr/>
                    <a:lstStyle/>
                    <a:p>
                      <a:pPr algn="ctr"/>
                      <a:r>
                        <a:rPr lang="en-US" sz="1400" dirty="0">
                          <a:solidFill>
                            <a:schemeClr val="tx1">
                              <a:lumMod val="50000"/>
                            </a:schemeClr>
                          </a:solidFill>
                          <a:latin typeface="+mj-lt"/>
                        </a:rPr>
                        <a:t>East Asia</a:t>
                      </a:r>
                    </a:p>
                  </a:txBody>
                  <a:tcPr marL="16101" marR="16101" marT="21462" marB="21462" anchor="ctr">
                    <a:solidFill>
                      <a:schemeClr val="bg2">
                        <a:lumMod val="85000"/>
                      </a:schemeClr>
                    </a:solidFill>
                  </a:tcPr>
                </a:tc>
                <a:tc>
                  <a:txBody>
                    <a:bodyPr/>
                    <a:lstStyle/>
                    <a:p>
                      <a:pPr algn="ctr"/>
                      <a:r>
                        <a:rPr lang="en-US" sz="1400">
                          <a:latin typeface="+mj-lt"/>
                        </a:rPr>
                        <a:t>194.5</a:t>
                      </a:r>
                      <a:endParaRPr lang="en-US" sz="1400">
                        <a:solidFill>
                          <a:schemeClr val="bg1"/>
                        </a:solidFill>
                        <a:latin typeface="+mj-lt"/>
                      </a:endParaRPr>
                    </a:p>
                  </a:txBody>
                  <a:tcPr marL="16101" marR="16101" marT="21462" marB="21462" anchor="ctr"/>
                </a:tc>
                <a:tc>
                  <a:txBody>
                    <a:bodyPr/>
                    <a:lstStyle/>
                    <a:p>
                      <a:pPr algn="ctr"/>
                      <a:r>
                        <a:rPr lang="en-US" sz="1400">
                          <a:latin typeface="+mj-lt"/>
                        </a:rPr>
                        <a:t>190.8</a:t>
                      </a:r>
                      <a:endParaRPr lang="en-US" sz="1400">
                        <a:solidFill>
                          <a:schemeClr val="bg1"/>
                        </a:solidFill>
                        <a:latin typeface="+mj-lt"/>
                      </a:endParaRPr>
                    </a:p>
                  </a:txBody>
                  <a:tcPr marL="16101" marR="16101" marT="21462" marB="21462" anchor="ctr"/>
                </a:tc>
                <a:tc>
                  <a:txBody>
                    <a:bodyPr/>
                    <a:lstStyle/>
                    <a:p>
                      <a:pPr algn="ctr"/>
                      <a:r>
                        <a:rPr lang="en-US" sz="1400">
                          <a:latin typeface="+mj-lt"/>
                        </a:rPr>
                        <a:t>284.2</a:t>
                      </a:r>
                      <a:endParaRPr lang="en-US" sz="1400">
                        <a:solidFill>
                          <a:schemeClr val="bg1"/>
                        </a:solidFill>
                        <a:latin typeface="+mj-lt"/>
                      </a:endParaRPr>
                    </a:p>
                  </a:txBody>
                  <a:tcPr marL="16101" marR="16101" marT="21462" marB="21462" anchor="ctr"/>
                </a:tc>
                <a:tc>
                  <a:txBody>
                    <a:bodyPr/>
                    <a:lstStyle/>
                    <a:p>
                      <a:pPr algn="ctr"/>
                      <a:r>
                        <a:rPr lang="en-US" sz="1400">
                          <a:latin typeface="+mj-lt"/>
                        </a:rPr>
                        <a:t>291.7</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1.6</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32.6</a:t>
                      </a:r>
                      <a:endParaRPr lang="en-US" sz="1400" dirty="0">
                        <a:solidFill>
                          <a:schemeClr val="bg1"/>
                        </a:solidFill>
                        <a:latin typeface="+mj-lt"/>
                      </a:endParaRPr>
                    </a:p>
                  </a:txBody>
                  <a:tcPr marL="16101" marR="16101" marT="21462" marB="21462" anchor="ctr">
                    <a:solidFill>
                      <a:schemeClr val="accent1"/>
                    </a:solidFill>
                  </a:tcPr>
                </a:tc>
              </a:tr>
              <a:tr h="683236">
                <a:tc>
                  <a:txBody>
                    <a:bodyPr/>
                    <a:lstStyle/>
                    <a:p>
                      <a:pPr algn="ctr"/>
                      <a:r>
                        <a:rPr lang="en-US" sz="1400" dirty="0">
                          <a:solidFill>
                            <a:schemeClr val="tx1">
                              <a:lumMod val="50000"/>
                            </a:schemeClr>
                          </a:solidFill>
                          <a:latin typeface="+mj-lt"/>
                        </a:rPr>
                        <a:t>South-East Asia</a:t>
                      </a:r>
                    </a:p>
                  </a:txBody>
                  <a:tcPr marL="16101" marR="16101" marT="21462" marB="21462" anchor="ctr">
                    <a:solidFill>
                      <a:schemeClr val="bg2">
                        <a:lumMod val="85000"/>
                      </a:schemeClr>
                    </a:solidFill>
                  </a:tcPr>
                </a:tc>
                <a:tc>
                  <a:txBody>
                    <a:bodyPr/>
                    <a:lstStyle/>
                    <a:p>
                      <a:pPr algn="ctr"/>
                      <a:r>
                        <a:rPr lang="en-US" sz="1400">
                          <a:latin typeface="+mj-lt"/>
                        </a:rPr>
                        <a:t>223.1</a:t>
                      </a:r>
                      <a:endParaRPr lang="en-US" sz="1400">
                        <a:solidFill>
                          <a:schemeClr val="bg1"/>
                        </a:solidFill>
                        <a:latin typeface="+mj-lt"/>
                      </a:endParaRPr>
                    </a:p>
                  </a:txBody>
                  <a:tcPr marL="16101" marR="16101" marT="21462" marB="21462" anchor="ctr"/>
                </a:tc>
                <a:tc>
                  <a:txBody>
                    <a:bodyPr/>
                    <a:lstStyle/>
                    <a:p>
                      <a:pPr algn="ctr"/>
                      <a:r>
                        <a:rPr lang="en-US" sz="1400">
                          <a:latin typeface="+mj-lt"/>
                        </a:rPr>
                        <a:t>219.2</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312.9</a:t>
                      </a:r>
                      <a:endParaRPr lang="en-US" sz="1400" dirty="0">
                        <a:solidFill>
                          <a:schemeClr val="bg1"/>
                        </a:solidFill>
                        <a:latin typeface="+mj-lt"/>
                      </a:endParaRPr>
                    </a:p>
                  </a:txBody>
                  <a:tcPr marL="16101" marR="16101" marT="21462" marB="21462" anchor="ctr"/>
                </a:tc>
                <a:tc>
                  <a:txBody>
                    <a:bodyPr/>
                    <a:lstStyle/>
                    <a:p>
                      <a:pPr algn="ctr"/>
                      <a:r>
                        <a:rPr lang="en-US" sz="1400">
                          <a:latin typeface="+mj-lt"/>
                        </a:rPr>
                        <a:t>320.1</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32.2</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1.9</a:t>
                      </a:r>
                      <a:endParaRPr lang="en-US" sz="1400" dirty="0">
                        <a:solidFill>
                          <a:schemeClr val="bg1"/>
                        </a:solidFill>
                        <a:latin typeface="+mj-lt"/>
                      </a:endParaRPr>
                    </a:p>
                  </a:txBody>
                  <a:tcPr marL="16101" marR="16101" marT="21462" marB="21462" anchor="ctr">
                    <a:solidFill>
                      <a:srgbClr val="92D050"/>
                    </a:solidFill>
                  </a:tcPr>
                </a:tc>
              </a:tr>
            </a:tbl>
          </a:graphicData>
        </a:graphic>
      </p:graphicFrame>
      <p:sp>
        <p:nvSpPr>
          <p:cNvPr id="5" name="TextBox 4"/>
          <p:cNvSpPr txBox="1"/>
          <p:nvPr/>
        </p:nvSpPr>
        <p:spPr>
          <a:xfrm>
            <a:off x="360947" y="108285"/>
            <a:ext cx="8381782" cy="923330"/>
          </a:xfrm>
          <a:prstGeom prst="rect">
            <a:avLst/>
          </a:prstGeom>
          <a:noFill/>
        </p:spPr>
        <p:txBody>
          <a:bodyPr wrap="none" rtlCol="0">
            <a:spAutoFit/>
          </a:bodyPr>
          <a:lstStyle/>
          <a:p>
            <a:r>
              <a:rPr lang="en-US" sz="5400" dirty="0" smtClean="0"/>
              <a:t>Cross Data center latencies</a:t>
            </a:r>
            <a:endParaRPr lang="ru-RU" sz="5400" dirty="0"/>
          </a:p>
        </p:txBody>
      </p:sp>
    </p:spTree>
    <p:extLst>
      <p:ext uri="{BB962C8B-B14F-4D97-AF65-F5344CB8AC3E}">
        <p14:creationId xmlns:p14="http://schemas.microsoft.com/office/powerpoint/2010/main" val="22371171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srcRect/>
          <a:stretch>
            <a:fillRect/>
          </a:stretch>
        </p:blipFill>
        <p:spPr bwMode="auto">
          <a:xfrm>
            <a:off x="5452947" y="3288259"/>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84" y="245568"/>
            <a:ext cx="4358374" cy="29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7" name="TextBox 6"/>
          <p:cNvSpPr txBox="1"/>
          <p:nvPr/>
        </p:nvSpPr>
        <p:spPr>
          <a:xfrm>
            <a:off x="0" y="5811582"/>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6"/>
              </a:rPr>
              <a:t>aka.ms/</a:t>
            </a:r>
            <a:r>
              <a:rPr lang="en-US" sz="6000" b="1" dirty="0" err="1" smtClean="0">
                <a:latin typeface="Segoe UI Light" pitchFamily="34" charset="0"/>
                <a:hlinkClick r:id="rId6"/>
              </a:rPr>
              <a:t>gfs</a:t>
            </a:r>
            <a:r>
              <a:rPr lang="en-US" sz="6000" b="1" dirty="0" smtClean="0">
                <a:latin typeface="Segoe UI Light" pitchFamily="34" charset="0"/>
                <a:hlinkClick r:id="rId6"/>
              </a:rPr>
              <a:t>-video</a:t>
            </a:r>
            <a:endParaRPr lang="en-US" sz="4000" b="1" dirty="0">
              <a:latin typeface="Segoe UI Light"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48" y="3107495"/>
            <a:ext cx="4540813" cy="3036668"/>
          </a:xfrm>
          <a:prstGeom prst="rect">
            <a:avLst/>
          </a:prstGeom>
        </p:spPr>
      </p:pic>
    </p:spTree>
    <p:extLst>
      <p:ext uri="{BB962C8B-B14F-4D97-AF65-F5344CB8AC3E}">
        <p14:creationId xmlns:p14="http://schemas.microsoft.com/office/powerpoint/2010/main" val="1757860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731" y="-110516"/>
            <a:ext cx="5397189" cy="2098652"/>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0" i="0" u="none" strike="noStrike" kern="1200" cap="none" spc="0" normalizeH="0" baseline="0" noProof="0" dirty="0" smtClean="0">
                <a:ln>
                  <a:noFill/>
                </a:ln>
                <a:solidFill>
                  <a:srgbClr val="060F18"/>
                </a:solidFill>
                <a:effectLst/>
                <a:uLnTx/>
                <a:uFillTx/>
                <a:latin typeface="Segoe UI Light"/>
                <a:ea typeface="+mj-ea"/>
                <a:cs typeface="+mj-cs"/>
              </a:rPr>
              <a:t>В клауде есть почти всё!</a:t>
            </a:r>
            <a:endParaRPr kumimoji="0" lang="ru-RU" sz="4200" b="0" i="0" u="none" strike="noStrike" kern="1200" cap="none" spc="0" normalizeH="0" baseline="0" noProof="0" dirty="0">
              <a:ln>
                <a:noFill/>
              </a:ln>
              <a:solidFill>
                <a:srgbClr val="060F18"/>
              </a:solidFill>
              <a:effectLst/>
              <a:uLnTx/>
              <a:uFillTx/>
              <a:latin typeface="Segoe UI Light"/>
              <a:ea typeface="+mj-ea"/>
              <a:cs typeface="+mj-cs"/>
            </a:endParaRPr>
          </a:p>
        </p:txBody>
      </p:sp>
      <p:pic>
        <p:nvPicPr>
          <p:cNvPr id="5" name="Picture 4"/>
          <p:cNvPicPr>
            <a:picLocks noChangeAspect="1"/>
          </p:cNvPicPr>
          <p:nvPr/>
        </p:nvPicPr>
        <p:blipFill>
          <a:blip r:embed="rId2"/>
          <a:stretch>
            <a:fillRect/>
          </a:stretch>
        </p:blipFill>
        <p:spPr>
          <a:xfrm>
            <a:off x="0" y="3073554"/>
            <a:ext cx="7706508" cy="3784446"/>
          </a:xfrm>
          <a:prstGeom prst="rect">
            <a:avLst/>
          </a:prstGeom>
        </p:spPr>
      </p:pic>
      <p:pic>
        <p:nvPicPr>
          <p:cNvPr id="6" name="Picture 5"/>
          <p:cNvPicPr>
            <a:picLocks noChangeAspect="1"/>
          </p:cNvPicPr>
          <p:nvPr/>
        </p:nvPicPr>
        <p:blipFill>
          <a:blip r:embed="rId3"/>
          <a:stretch>
            <a:fillRect/>
          </a:stretch>
        </p:blipFill>
        <p:spPr>
          <a:xfrm>
            <a:off x="5719651" y="0"/>
            <a:ext cx="6299025" cy="3178256"/>
          </a:xfrm>
          <a:prstGeom prst="rect">
            <a:avLst/>
          </a:prstGeom>
        </p:spPr>
      </p:pic>
      <p:pic>
        <p:nvPicPr>
          <p:cNvPr id="7" name="Picture 6"/>
          <p:cNvPicPr>
            <a:picLocks noChangeAspect="1"/>
          </p:cNvPicPr>
          <p:nvPr/>
        </p:nvPicPr>
        <p:blipFill>
          <a:blip r:embed="rId4"/>
          <a:stretch>
            <a:fillRect/>
          </a:stretch>
        </p:blipFill>
        <p:spPr>
          <a:xfrm>
            <a:off x="7639050" y="3073554"/>
            <a:ext cx="4379626" cy="3784446"/>
          </a:xfrm>
          <a:prstGeom prst="rect">
            <a:avLst/>
          </a:prstGeom>
        </p:spPr>
      </p:pic>
      <p:sp>
        <p:nvSpPr>
          <p:cNvPr id="8" name="AutoShape 2" descr="data:image/jpeg;base64,/9j/4AAQSkZJRgABAQAAAQABAAD/2wCEAAkGBxQTEhUUExQUFhUXFxgYFxgYGBgWFxgXGhcYFxoXGhcYHCggGBolGxUXITEhJSkrLi4uFx8zODMsNygtLisBCgoKDg0OGhAQGiwcHBwsLCwsLCwsLCwsLCwsLCwsLCwsLCwsLCwsLCwsLCwsLCwsLCwsLCw3NyssLDcsLDcsN//AABEIAOEA4QMBIgACEQEDEQH/xAAcAAABBQEBAQAAAAAAAAAAAAAFAAIDBAYBBwj/xAA9EAABAwIDBQUGBQQBBAMAAAABAAIRAyEEEjEFQVFhcQYTIoGRMqGxwdHwFCNCUmJyguHxFQeSssIzU6L/xAAZAQACAwEAAAAAAAAAAAAAAAABAgADBAX/xAAmEQACAgICAgICAgMAAAAAAAAAAQIRAyESMQRBEyJRcTJhBRRC/9oADAMBAAIRAxEAPwDHsHBWMstKr1qRi1lNTpQIJslLAZRF3Is0Q1pG/VDqoAzQimHEtA4hJKPJUx8c+DsubPr/AKT5dEaoVVl2ktMGxGiM4LEyOarxTa+rL88E/vH2G88g9FnMSLnqjJPhPRZ2riLnzWiRlitkGDM145LRubdZfZZnELXuCu8V3EnkLjKis2U/E1XUwWtPjPtO3tn9LY0PEq1gacvmbAT7kI2hXvHOZj7kn5rP5eVr6ot8bHf2ZQrVADl185kzzUWbmuZePXd9fdC6FzmdGI6SpWEqNSNKVllllj1O1VGFSB1/ogQsmgDpYq3gdsOpuAqyW/uGo+oVGnVUj3giCkkrA4qSpm6w1TM0FrpBFiDYqUtPFZXspicr+5J8Lrt5OA+BAWvDVinHizmZYcHQJxEgoHtv2Vo9osss5tq7Fq8V3JFQIpqWVAxTALtIB0ppdzTimFMBi80k1JQBnw2RBK65lrKnTeSVaqtICFjFJlw+fuyPU6HgaQgTiBTd1+gWtwVKKY6IdkKT8P3jf5BUqVYtdBs4ehRs0d4UGJwragg2dxSzx3tdluPLx0+izhMcHNIOsIJjRclccx9L2gSOIXHQ8WIVTySjqSLvijLcCPZA/OHRa9Y/Y4Ir34fNbAlbfD/hZl8q1MfTPgfzgepCD4hsknj8uNp5I3QaSx2UOcSdGyb+SqO2fW/aR/Vlb8SIFysXkO5s2eOqggJV5cNyjCMVNm1NIEnXx0h/7KL/AIet/wDW49C13wKzM0roH5U9oVn8IR7TXN/qBHxT2Yab++yrHIGn74px5p76RCbH3ZQIwlObUXHM+/vcot/X5oNEQV2RPfUyN1RvxXoPRYvshh81XMbhgnzNh81tmhYs0lZz/KdyKeOEhZPbXswtjWbIKx+31d4j+5nBLFMoWqWV3QMRUZKfC44IgI5XV1JQFGNfWg2U1WuSFFh8PJlS1HQUgSCtU/KuN/zXoeyQDRb0Xn2N/wDjHUfFb/YzvyW9EURnX0CLqJ9OUVw7ZCkfs8G6YWwBUaYMiQgdfBAkltitdisEYQY4YkwBcn/c8ABdCXWx4N+gVsvCVO+3GxJJgAAakncOaKYzbDWWYBUP7nTkHRu/zVHH4i3d0x4B7To9sjfJPs8AhFSos8s7S4xNUcS7kE8Rt2s+zqjo4A5W/wDa2AFTOK0VF9VRd6SLafdlnuTLbSDDcVpopWYxBX1HNbLmuA4wY9dFDTxTjo1xRUWD5EayjtioNHu8iY9FaZtsmz2td1aAf+5sOHqsY3aA0OYEclZo49p/UOkwfejxGWQ2tHE0X/uYd1w8ehg+8p1XB2kEOHEX9Rq1ZOniOf09Vfwu0nMNiQk4otUwk6koSy469IVmjtRj7PaJ4tspDh80ZDmvusR1CraaG56NP2RwuWkXb3u9zZA98o61qpYNwa0NGgAAV1rxxXNyXZy5y5SbG1zAKxnaG91sq9wVke04gBafD/mIBGKYBQ01OAu8A4QmlPKaiQ4uLqShDKUnWsq1Z8FTvokKs0SYIlVsAse7wNHMLfbOtRb0WI280ZmAD7sFv9nM/JamiRlrB6K8KyiwrPCpjTTlTOVXgg6LK7arlrMrbF8yeDBrcxEzHkVq6eGL5a2SdLCSOcafe5U8V2aaXZ3vpw0QGvl8kQT4WzxO46RO8VZGmqL8FJ7PPKoJAcbjcdRPI6Ifiahb/qVru0pp0wAKhqAEkQ0gA7xMm3MBuuiyxwrq7rWbw3LNwSNXOyrTxIOozb/9qzSqOIkMBO61giY2I1sAX4dfNF8FskMv5lB6HhC+zPM2bVdcse484t6qajhaoMPplt+E+4Lc08MIEDqr2GoN4JXJl6wxML/xhi7c3AAAeu/3KrU2GSR+U7zC9YpYdu9oPOym/CMI0hDmyPDE8YxGxSy7c7TuuBJ/usqz3vp3fBG+IkdQDEL22vspjxBDXdQPgs3tDsqGSWb7cx0PyR5fkT4/wefYTGg6EfNFMPjyIgqjtLZGXMWmKjd0QSObd6o4TEzrZ3Dcen0UkvaIpemb/Ze25gPPKVoWVjuMheaYesVqezO1IcKb/ZNhyPHosuTGnsry401aNEMWd6B9pqoIELRYnAiFkNvUy1wG5DxUuZkK1JThV6TlZBXZEOELoalnTO8TEH5UkzvElCGLxTzKlwjHZgSFdrYeb6dUhuuoosGiltwnvQOnxXoezGfktjgsFj6WdwM8Pitns7blJtMNJuEYwYJBmjMKy1vhc43DR6ncEMo7YpEWM67vs+5FMJiG1G5WPaAYJJlwsSPI81XkdIkI29lQbQeGxUqE5iAGCWsZP7Q2JIHWbyozjgGuaXu8OhmHX3t1Dj1vCobVrZbZhJOoAJPQ6tKy78Y8Fx1B1F+v2Vjls2RikFcS3E16gio6oxpkA1HuZFrFjjbTQKtjDTabHJP6JzAEWOXlvj3oK3a8PtPMA/cqka7nvsNTJ+yim/Y1JGqwNTMQYgCw4ou0SIQ3ZeHhs7yiHeAb0GzTHSL2Gdp6IhTdogP/ACbBAHrFk7/mwDqOlwloKlRqqJPH3K8HW436LO7M2/TdZHaeIYRc7vRCqGbtE4eNY929QYp4y3Hu96e2q0jWPT4qpjqgH6h5blG9EjoyfaPZ4cc7bneBrHHqFhcfhpuAM03uAfRem4p3p9+iwm16RFZwG+D0PBSLEyq9g3Cl2h9YKMYN2h3yI67veQmYfDHV0cgWk7+S0fZTZrTWa94Aa05gNA50zEDUCJKTJpNlTnxi7N7WoQL8P9rC9r2w4L0GppKwva5vjCz+G7yHPTsz9FWmtKZTYpQu0gi7tcyp4C4QmANgJLuZJQgAqmVXerLhqoi1aIiSWyNqsYOiHGCQOZn5ApU8M52gJ6BPGGI1B+CLCgzg8OxgAeXG4kDMxh4eKCXcdAiVTH5WhraZZNhkcHZheMzf06aX8kN2XhMzBBzOkw2NBxk2k8ETZs17C1sTUdctLpa1v7nRMnlZYcpfBbKWPw2UZ2kjLJOp8UCw4DX0WexztQZ04nXzWh2w0hrWMzby82Jjf0nUIBWw38bdAQOZ+qzpMvsGMwzfUalT4Sm3Npp6Lu4HT7+7KWhTvP36IJlnFGiwZsnPw5IJ3e75pmEbARSiyeH1Qui5bM8ca4Ohrc3IDN77AJ+PJDstSmx5y5oZUYXBlj4g7LD7xkEmxgFFsRgS05mtdHFsEebZUbWMf7TQXH9RDgfSeasi4VsSUZXoBYellIImJtMgwtfsbEF7deV0P2lTYGHK0Bzn5nHQ5oiwm1oV3YDYYT1VMi2BW2rtZ05WbrWF7c0Mo46u7UOI/kQB92V/EYNuceKBMuFpuDMEggdSCqGNw9ZpOR78hNnOe1wywbZctybGZEQRBzSLYxtFc5Uy27FvAu0xyM+4qzsPZ1PFVKjzRFSTAc55DWtFoEWm0nqs7jHV20C6LucGMiNTwEzGvqtp2YpjD0A2YAAHU3kzxMFJQd0F8F2VptIOUAcIB4acOqKt2NRYQ5jAxw0Lfm32T6BLC4jO1pncd/qPeFZoAySXHW2+PqnSTM2SLfY2pScBpmm8jX0Kw/aq7x8N69DpUhJLrzoIsE/FbLo1RD2NdwkadDqEmPx4wlyRmcaPIWMTnNWu232Nc2X0DmH7D7X9p0PQwshWYQSHAhwsQbEdQtqAkRufCiNVdcoCiQkzpKKUkSA5xTZumE6Jjnq+HQkj0js5hWU6JcQCSNVU7Z4RjKTHCJcg2ze1IZTDXtkjRCtrbWfXcC6zRoPJMUpMds2mX1AJyzvNr8Nb3W57OU6fiYGVGvuH1HuGfhDWkW8hwhebyOfu+YW+7PVgykAKs1GusSZkxxn2dWjhM3VGSCey3k60U+1GAyZXaCTnaPaAlt76uv8AcrK43FOYZafC7WQSYBMRHIeS3HaOoawBDfa9q4AOnhgHkATwWK2rhQxmXXXMdxLiSQOA3LNJL0aMbdbGbLLKgcIGYGdCDBJO9QOqZTB1m0b456IJi8PbUg339N/qjey7UaY4Nm99SSqqo0xlegrh6twZRnCVAVnabjmhXsJXIJF7JGXwezW0KgA+wocRjWN3geUlAfx5Ohho1KB4zaHiDhoDpx5nmlSHlJBjaFUF0Xvx+KPbFH5Lis3h8dTrRuIstXg2BtItaRJiQo0SLIxgBUbqQ7cQY+Oqip7BMyXOibxAv5J1TEd08AGx06ogzEyL6qWFJATa1AZ6TWizSXz0AaP/ACcf7U3tBihSoh82bAI3xMhwG8zaOE8FS27tY0sVR/Y9jhykHX0Kh7V0O9wveN9qleJkEG2nEWjoUUvyK2qdFPY/bPK/KXWc6QbgSf0md9hyW62Z2oBgEheJ/hsvtAtEauECd1zaUa2fXhoyum2syrHrooUk+z3ShtVrgrVLHCNfjZeQYHb5ZYkxx1t5IxQ7VhxDQRY34SbAfNRNk4JnqlLFg2+/JA+1exWVW5xAeNDpP8TxVLC7WYGSXXiwuT6C6znaXt+wA0y/d7DfETp7W4DlMq2ClJ6KJY0noy9XatIOIJIIJBkaEGCLc1M14NweXmsq3Etc57mhwLzJkjpYbrIvsGp7TfMLc8P1sk8S42FEk+ElRTM1MDFn8m+v+Ex1P+TPX6qKrU4lMZVG90HcADJ3W3TK6awQo3f60GWHUTEwSOVx7kwKOti2t4ngQbbhyO9V6mPMnKN/CTrqOFuqSWJXopn4q/5ZeaVc2ZWyvm8DxC5iRpbeCY9ECOPNh4+uYt/8YUmF2iQZMjzGt+N96SWLQq8evZr6GKJnOZfqAZuJN7COQB1jegu2sXf9UcG7hpfgddUxm12z7Q3iYJvpoCPfPRUq1SScoMEEXFysOXH+B1GinjzILhM6Cfu6LU/C1o4Nb8FDsjZbsQ7LuBa09XXAHOLnqi3aLZ5o1IjwkSzpoR1B9xCzOMqGhJWLDGX5huj4IrgqOdj+M+4FZzC18vRGNk4rW+qqZpWyttzGNpHKRlkb5AOtw7Ty1Qb2tLg8L+kLcbSp56M5WuIEwRIc3gQgtLZdJ0OYIBB8LbRI15GVL0HhYGw2z6xIc1jgOJED36rTYM1IGZ4J5CB77qxhdlARFau0BsmWtqX5ECwVQ4asXeDIW8Xy0zA/bO9TREi5XZmGUazu4qai8gb7fFUMDUqzDwB0JPxhWcXi2saSTYCT98VKDdIy3auX4gZb9zTD3cAHP+Nh6ox2e2m1ru7fBDvZJVGtelVd++HOO/VsC/IAcoVbCd0aRFQOzNMtymD68LqZNleN3Z6zsjHlzC1xJywJmZBFj5QR6KttLB0ah8dGi7m6m0n1hVdjVB+HpFgjMwONyfEbG5JOoKkdUJXNlKXJ0zDN/Z0D6mxcM3ShSn+kH4rzztBNDF1gyGyWuDQBlgtG4W1Dl6bUevMv+oMjENeP1Mj/ALXR810fAm3OmNjk0wZiNsV3NyGoQ3eG+EHqRc+ZQ3SU4xNtDfzFimOaV2opIaTJKb4Mj7CMYDE5Hg+XqgtPgrmHJPlb6LTjSei/HtUav/kR+0pID+KP7kk/wRG+JfggxJHGCqDq5Bg+7ru96IPpNP6/eBz5KJ+z5HtDlMcJ1BPwSS30Cab6H4bFhwg8YBGv+DyGqnLL6D+psieo3FCfwFRptE8OPLRX8O90QQfcRpPHd9lLGbWmCE30yV1P7t81Wq0f97x05KepXiRlJ38OWnWQojiTPsgjhlMfVWumix1RVaC2+5IVHvqNa0S42aI49OV1JVM6Zh1hHOx2zfzxWcXNY2QSGnM4AEuDeEuhs8CVkzRSWjPNV0bvsXgBTw1M3c4OqFziIl5cWmN4AaALqftLghWpFo9sS5n9XDzEjzVymPw+Dwggd5UBcWnhlL3kwfazPYPNRmuHCfUf5WZ01RjV8rPMiVNhKpa4RxuinabZ2VxqN9lx8XI8fP5oGxYpxpnQhK1ZuqEup23aIccOWkkSPqu7HxwtwiCjTYcICqpF6BdJzrX6yAieFmJm/S0J7MOBq0Ktiahc9tGi3NUeCWjQBo9p7joxg3k8RvIkxjbDOairYO2hig0kzpqT8+Cz+0a7nkCfCL5Zgk8SguM2malciczATky/qImHg7wYPkQiAeCQQbbvqtKxUjDkyt9BfCYXvWZAYuDJuJBnRFML2LJF8RBJJdFMRH8ZNjbeqewnaLY4StoudmnKLaQnySS0XqWHaxjWMs1oDW8gBb75lQvF1OKtlA991htt7KyCtTXnP/UGndrh+l0Ho4fUL0V1TVYvtLRFVzmHRwjpwPkbrf4VqYejztrudjpxn5FSNfbmFUrMcxxabFpId1HyTmvnqu7GQVNMm7yTorWGqx98VTJELrHwbQtEHRbGXFhjK3iPvzSQ7OOSSu+Rmj5UWXVnQPEd3NN/EO+wCpsc0A3Cpls6WVEZFfJosMxB4D0+miTsWYiGxPDlbU8yq2Teuk20CN7JyY8uJMyuZ40KTSVDiHaD7hSToDlQ+i8vcGi7iQG8yTZei4HDHDMp4UAuqPbcyddSSBZrROjrklZ3sbsmKgq1RlDRnE6wLzG4ncUexG08uIGWsO9cbDL4tJuZP7zYi9jKzTl7El0aytUBflknuWinyB9t0dZaPJRV6J1br9+5B9iYpxFUw55zucYy5iXHW5EKxV7QU6RAqtq053uEtP8Ae2R6wsbe7EqkLFiRBEg68OCyWPwWSplF2m7Dy/af5fJb/DYmm7K+m+4uHNdcdFFjMbQxdF4qtb3jSe5rCmWSWHxNqZJgGYmI8egIuJtSQYPjL+jA03FpkWRPD7YeDAkk6AXPotHsLYOHq1GNqPpMz+y0uL6jjE5Wz4QYBMEk20XpGztlYfDD8qm0H92rv+7d5Qkx4ZSLMvkxx9bMDsns1jcR4qg7inxqXef6aTdf7nNjgUU7S0KWztm4p9OQ4sLc7jmfVqO8DcxtYF05RAG4LYPrF0k6DcLyvN/+rm1g7Dsp03h4c4gsbJzH9wIN2sHUEvELZHHGCMfyzzS30eL4EQ4bo+FufBFcLjgDkdaLB14sTEz9/FMo7IrTLaNSL2y++6irYSpTLnVMNWytvmyODYjeYjVWVGqs0NJKmbXYZ3rTUSLeJvqPqvK6G0ab4a01G9KYIAjk+SpAW5okOJvBbcDjwWeX+PhN3yGUIS9nsNMpjivJTtAU/YLgf4kt+GqvbK7YVwTM1GAXDjMcwdVmn/iZL+MrA8SvTPQK1a6zO1XTUSwvaEVHZXAAnQg26cio6938UmPx54Z1NCTi4gLtHsc1B3tMeMDxD9zeI/kPeFj30zEifiOK9QpiCvPse/8AOq7vzH2/uK6MEVcUyjSr7j6qwAukNdqBJ3hR9w4aEOHI3Wimh6a/sekmS/gfQpI2S2EK1XMZKblXatIxdMMJkjTQ6EgbLgAXQoA470U+z8GalZjRoCC4xIDQd887eagB4IxsrZtRppVRJzT4BN8t2nw+1oXQkyPRDTPw4ZQL3y4zD51mTlFrZYLYhAjTY2oXNy5hUJkNAI0EX5EjzW2fgKL8O50087qfhGaPFbxNI1ImbysDtPDtqy9rAwyXZmySSHEeIndYfAWWfILJbNhs+jUpCWtJMX133+aIfiRUnOC2RDmluZp3TFilsfG58Ox5I9mJNp9eKWJzlhflMD+2TqAJ1JWQAOb2eo0S6pRrvZqcgaDTnoTMcgRCrYHajGOqZQ1ryYeySfGR4iATo527gCnVX1XUm1gG9y5gLpcWvaTq0wDodVzA7ApVS2s5tRjjOQB7pLP3XMiTPooyBmni2QAWwbXBgyIvbfKl2l2sxFOke7rPN2wHZKhDSY9pzC4THNZjaNB9Ki6s2q5zGhhIeGmczgMreTZ15JuAwbqtN1Sm+apgtBPgqMAB7uNBeSDxCKbXQHBPsvYztbWxDO6e+rUa6xY1zQCODixk/FS4YYh9wxrCf1EPqnqXVSJ9F3B7XJaMpy/xygERusApBjC7VynJkUa6Ke2WYik0P79xExYBkE74aITtrYt79nVGuMOcGtJ0BBcASfIKvtesXNyakkG/L/ar9qccKeHZQOtQSbgHK2Iid5PHgmxq5Bl1sxtSaTcjdSeOs3iN6njumkG7z7R+Q6KKhShwdJMG0tNhwtPJccw+1YjiCD5cZ/wuhCuwRpENR14Gu8q2wQGtvxI46mFQYTNxBJvIPVWw/wAV9P8AB+qsiNB+yX8US7eOXCOi1IrAmeIBWWGJJMZoA4QB7uitN2y1o8V4taBEKrPj5bRMvVmlY9YvtDSy4ipEQSHW3FwEjrMnzR7Ze16dUwLHg6BPRVO1OB8PfNmZaH3tEQDyuI81nVrszfszbSeBU7KLjEAqA4gjj6lPZjDwHnf3rTFlkWibu38D6pJ/413FJPaG+o9y4W8U4pmeUUWiCeZXCuA8EGQsbOwjqrgxkZoJvYDqdy9C/Bt/B+MUu9YzMKjKgblfJa1gvIgG5FzdBOzewqwbTqNexhqh0tc05hTkjvNRbSP6gbhHNp7MDcop6uf3bYl8lxgPDQJcIM5ROm5VTYzTSs5hKorUKIaw9+0Gk6oBnIYSKVNzmj2wO8FSB+0oZ2s7ODB0j3VYP7toltRmV9hN8tiLg36KXBbJq4aqKDHvfMd05jWhxcDmaKgeSA0DOZkixEIFtqviqtY4fFuaSDne8C7wLtiYHLTQDgqG7KW2aHsfszMynVdmIDQWhxdAOp8OmthbdzWmxeMaCXHRlmgaue7cByaD6rK7K27Up5WuIqNgQwWqsg/psO9aBBi5G5HKNWnXBdTe13iDv5NdF2vabttxCzSRFsr4HZxqTmGWlmLxTB1dr4iPgr9Wp4xaIsOQUuHaWgg/65clBUdqZ6QlCBthuzd4xwEsfVABAddriAYI4CfJZ7ZW0qtCqaNc6uJDoiHE5rQB4XTPmjuzK2XFVuVY/wD6a0/+5U3aXs93zfAB3jPZOgcNcp67juTUBsI4Su15kgF46Q7nzKmqYVjgfCWug7rWWE2RtZ9E5KkjKbgiCw8xw5Lbt2oHtGoB3iCDbcdyVEsA4fBP70EjM0m7heOZG4C/osnt/EmtWe8SW+y3hlbz3yZM81uO0AqfhXuoNhgIFQyc5Z+pw/jMAnXWNFgqsDy8l0PFxassgrK4w7Y4fG/PVVa7nNOYHlwPHdrdWy7eq1YSStOTGq0DJFVo5Tx82dfmPCfdY+YXcUPDII8rW323EctVUq0tTKvCmQwTvNx0bJ90hZtrRm3VMp0a0SDMHf8AJSDD5iJMCLDUqvSdpvdw0jqVdaCBLqhAP6WC58/9qRdrYqf5JKWDy6NqyN5hgnlmWgG1C9mSrReQ4EOLXMPUxO43QCmQNGBvOpL3kcQ3/Ce/FOHH+5wpg/2NEqxRi1sfXsH4rDFri25G6RBI5g6FQtAVzGOJEk3EcfLU6KBr511QaSBVMZk5rq73XX0KSFIlhE6LhPkkuONrK2zSiIkorsTZpxFVtMaaui8NGp5ncOaGNv8Af3zRjCUnd2RSp1zULvbbnDRliQC0QTrM6JWyXR6DsrBsc59SrUqZmEtpl2UOZTaAAMjRlkmSSRu3wq9Oq78RkZWdTe/NkqOa1waxjAXDJZrpLjG6RPAIlg+zdI0hlqGrUc0FmtNs6EXub2usvi6bw85RlqMHgeR4muuQ0OMgCwG/VVN7Ik2zS7d2Y7Evp5HZXU6ZrU6jC0d5WZlim5pdIgQRY3fqNC3G4N2OpMqtazOwkOpPb43GRmbJ9kbwCPMLPYLBRNQ1ar6mVrS5zgMjomGhtw2SBKhbtV2Fqtq5M4MNe0kwTcZgdztTIEJeSGf10cx2x6WaPzKZOZkiAA5hALWlxgGToNwSGDqsfJqZ5AIcS5tXgIeyS4X0M9Fb2Y7D4qo8OYSW5Cx9wWA3OQHQh8knfA3K0XtZVljhUhpkEiQZ1B0J8PldLwTCopRtkWM2vXo2rF7IAvWax4g6eOlDgOcdbpVdrQ0Pf3eQ2zsc7LbX22C1xed6s4nHsJYyo2ab3NDmkwHZ7TIBsJk2vfRR7fbRwtB9Ckx1V1YulzWtgE1BUY2pU/RE2pgWF/1Kv40ymXegRh8Yx1eo+m4Oa5zXSL/oaD72rbUaocJ43Xn2D2HiadNzmMZI0aw954iSQwiwaLHxExbfohFXtZi3+EVBTAEQwAE8yTJnol+Ntit+j0va2xaVc5qrQLe0LEf3AhZtv4TCF4GLc4E3Y3K8jjEWB0ueCxFbGVH+3VqO5OeSPRNaAI+4WiHj/keKNNt3tE6uAxje7ot0bMkxoXR8PogTnyoXPXcy2KoqkWclVIc5ygqOufJSuJUDrX+wo3oWTpDRTJIA3/X62VnaVbwwP6Ru/qP3OqdhRDS/Q7tLHQG4uABPmEMxFUE8hYeX1WeTpFE5Uv2S4WlvBAA1cfg0cVK7Fsb7Avv49c2vpCovqk6m24buiaSk5UUqVFipi3HfA35d/U6k9SuZg2CB4t07v5H6JtKnIJ3fE8EzWZ1lC3RNk9V/hB6g+v8AlVSpJt0PuMfMJgMJrI5Du8PFJKRwXUSWFHiyjzSeS5VrCNR6hSYFmcta2CSePvPJWtm20Euz2A72o3MIphwLjGYATJtxgG2/Ra3A4htM06DmVKb6k5Q8OElzy6SZIEAweACY+gzDURSLXMrGpTYPFlPivmkbi3MZB/TFpRD8mmWPhjqmawqQCCTlaRUMu0LrADVJduw/osvw1dtMNcZaXAU2hzg/xEuF3RaQRFidYIsg9WpWaKjTSrWptDYaKobTcS4CB+pwGR0wbOMDfp8TXrZmB7SaZa5rqlNxlvgeGhpBBa9ssOkEm06IFsiq7BU2NdRxNao+oM1UB1NrqlQw0F1Q5iYI8URcBVS2+xYu5bGYTZ/hABcXSXEvAY6RBc02FosLC0KlicD3lUU3F4EF8NDWzDvFJIm0iwiVsXbBeQalQt7xwqd42o/NSYxzSG5XFvhe3ww4iNUK2hsxr63dNpU2AZQSXl5DXeIU2PMFtspzHXOABwklYb+1dmNxWzCyqRmNoIIMHKSbOAh0W9EU2btui1nd1GhkNhrpdlF+RkGNTfmtNsTC0abnNLGNFR0g3l0AAiX6ES238kE21gcFULWgMZFQtsARVLabnHxSN9i4k6WmynBx6JJ+kJtXvJbSe17A1p8OR4AcSAJabOytAjdEkSVJsFtKiypSqE5XVBUbbM4OyBs5iP0kTfyQLH7HbRLX0M5aT4srgxwA3hzbkbtfNXqDK3eBrX1G5yMtM5aj+7GUOk3iSdMx1GsEIKST6ByS7Ie1m1a1NnhcPGH0pLiC8ENl/dZQGOAgSCTfyWGa2BCM9tMU04p9NlYVabJDXSDJmZzANk3E21HJBX1BOo04hNHuynkm7HBdUfeN4j1Cd3reI9QrOQykSME6KUUyoHVgd4HmFxuJjePUKxSiOpr2XI4hcFIOMCY4fIc7qD8SDvE9QrIrNa25bJ6awdRN7JuSG5JjNpVIblHCN41MExu4eqEb1NiK88NxN+FhdVz1CzTl9tGTJK2Oe6Su0mFxj1PALmVo1I+KnpVGgbh569UKsVKyVzfTcon0p6qTvm8R6hc71vEeqt+tFjSZXbwP3w965EGCOsrtSJ1HqLJxcDqR1lV0V0hsjgku5B+4eoSUIfV661JJQtH4vXy+iaNR5JJKBQRZ8woau/73hJJL7AiSp7DvveqtXd/b8GpJI+yLsYdfRKrp6pJIkfY6lp6Kajq/+n5pJJJdgkVR8h8l0JJKIRCC4kkiETkgupIkOLm9JJQJI1OKSSr9lRzimuSSTIK7OLoSSRHHNXHapJIexV2cSSSUIf/Z">
            <a:hlinkClick r:id="rId5"/>
          </p:cNvPr>
          <p:cNvSpPr>
            <a:spLocks noChangeAspect="1" noChangeArrowheads="1"/>
          </p:cNvSpPr>
          <p:nvPr/>
        </p:nvSpPr>
        <p:spPr bwMode="auto">
          <a:xfrm>
            <a:off x="1797676" y="1128116"/>
            <a:ext cx="2962275" cy="2962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smtClean="0">
              <a:ln>
                <a:noFill/>
              </a:ln>
              <a:solidFill>
                <a:srgbClr val="060F18"/>
              </a:solidFill>
              <a:effectLst/>
              <a:uLnTx/>
              <a:uFillTx/>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2109" y="938810"/>
            <a:ext cx="3083811" cy="2070880"/>
          </a:xfrm>
          <a:prstGeom prst="rect">
            <a:avLst/>
          </a:prstGeom>
        </p:spPr>
      </p:pic>
    </p:spTree>
    <p:extLst>
      <p:ext uri="{BB962C8B-B14F-4D97-AF65-F5344CB8AC3E}">
        <p14:creationId xmlns:p14="http://schemas.microsoft.com/office/powerpoint/2010/main" val="2165995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6628"/>
          <a:stretch/>
        </p:blipFill>
        <p:spPr>
          <a:xfrm>
            <a:off x="150386" y="5047135"/>
            <a:ext cx="12005755" cy="1218028"/>
          </a:xfrm>
          <a:prstGeom prst="rect">
            <a:avLst/>
          </a:prstGeom>
        </p:spPr>
      </p:pic>
      <p:pic>
        <p:nvPicPr>
          <p:cNvPr id="4" name="Picture 3"/>
          <p:cNvPicPr>
            <a:picLocks noChangeAspect="1"/>
          </p:cNvPicPr>
          <p:nvPr/>
        </p:nvPicPr>
        <p:blipFill>
          <a:blip r:embed="rId4"/>
          <a:stretch>
            <a:fillRect/>
          </a:stretch>
        </p:blipFill>
        <p:spPr>
          <a:xfrm>
            <a:off x="26895" y="0"/>
            <a:ext cx="3086214" cy="3745329"/>
          </a:xfrm>
          <a:prstGeom prst="rect">
            <a:avLst/>
          </a:prstGeom>
          <a:ln>
            <a:solidFill>
              <a:srgbClr val="393B67"/>
            </a:solidFill>
          </a:ln>
        </p:spPr>
      </p:pic>
      <p:pic>
        <p:nvPicPr>
          <p:cNvPr id="5" name="Picture 4"/>
          <p:cNvPicPr>
            <a:picLocks noChangeAspect="1"/>
          </p:cNvPicPr>
          <p:nvPr/>
        </p:nvPicPr>
        <p:blipFill>
          <a:blip r:embed="rId5"/>
          <a:stretch>
            <a:fillRect/>
          </a:stretch>
        </p:blipFill>
        <p:spPr>
          <a:xfrm>
            <a:off x="3287969" y="5897"/>
            <a:ext cx="2871071" cy="3739432"/>
          </a:xfrm>
          <a:prstGeom prst="rect">
            <a:avLst/>
          </a:prstGeom>
          <a:ln>
            <a:solidFill>
              <a:srgbClr val="393B67"/>
            </a:solidFill>
          </a:ln>
        </p:spPr>
      </p:pic>
      <p:pic>
        <p:nvPicPr>
          <p:cNvPr id="6" name="Picture 5"/>
          <p:cNvPicPr>
            <a:picLocks noChangeAspect="1"/>
          </p:cNvPicPr>
          <p:nvPr/>
        </p:nvPicPr>
        <p:blipFill>
          <a:blip r:embed="rId6"/>
          <a:stretch>
            <a:fillRect/>
          </a:stretch>
        </p:blipFill>
        <p:spPr>
          <a:xfrm>
            <a:off x="6335114" y="0"/>
            <a:ext cx="2840208" cy="3745329"/>
          </a:xfrm>
          <a:prstGeom prst="rect">
            <a:avLst/>
          </a:prstGeom>
        </p:spPr>
      </p:pic>
      <p:pic>
        <p:nvPicPr>
          <p:cNvPr id="7" name="Picture 6"/>
          <p:cNvPicPr>
            <a:picLocks noChangeAspect="1"/>
          </p:cNvPicPr>
          <p:nvPr/>
        </p:nvPicPr>
        <p:blipFill>
          <a:blip r:embed="rId7"/>
          <a:stretch>
            <a:fillRect/>
          </a:stretch>
        </p:blipFill>
        <p:spPr>
          <a:xfrm>
            <a:off x="9315537" y="0"/>
            <a:ext cx="2840604" cy="3782196"/>
          </a:xfrm>
          <a:prstGeom prst="rect">
            <a:avLst/>
          </a:prstGeom>
        </p:spPr>
      </p:pic>
      <p:pic>
        <p:nvPicPr>
          <p:cNvPr id="12" name="Picture 4" descr="http://www.jbase.com/new/products/images/java.png"/>
          <p:cNvPicPr>
            <a:picLocks noChangeAspect="1" noChangeArrowheads="1"/>
          </p:cNvPicPr>
          <p:nvPr/>
        </p:nvPicPr>
        <p:blipFill>
          <a:blip r:embed="rId8" cstate="print">
            <a:lum bright="100000" contrast="100000"/>
          </a:blip>
          <a:srcRect/>
          <a:stretch>
            <a:fillRect/>
          </a:stretch>
        </p:blipFill>
        <p:spPr bwMode="auto">
          <a:xfrm>
            <a:off x="4225579" y="6075149"/>
            <a:ext cx="401150" cy="748470"/>
          </a:xfrm>
          <a:prstGeom prst="rect">
            <a:avLst/>
          </a:prstGeom>
          <a:noFill/>
        </p:spPr>
      </p:pic>
      <p:pic>
        <p:nvPicPr>
          <p:cNvPr id="8" name="Picture 7"/>
          <p:cNvPicPr>
            <a:picLocks noChangeAspect="1"/>
          </p:cNvPicPr>
          <p:nvPr/>
        </p:nvPicPr>
        <p:blipFill>
          <a:blip r:embed="rId9"/>
          <a:stretch>
            <a:fillRect/>
          </a:stretch>
        </p:blipFill>
        <p:spPr>
          <a:xfrm>
            <a:off x="150386" y="3862667"/>
            <a:ext cx="9748974" cy="1293554"/>
          </a:xfrm>
          <a:prstGeom prst="rect">
            <a:avLst/>
          </a:prstGeom>
        </p:spPr>
      </p:pic>
      <p:pic>
        <p:nvPicPr>
          <p:cNvPr id="13" name="Picture 12" descr="PHP.png"/>
          <p:cNvPicPr>
            <a:picLocks noChangeAspect="1"/>
          </p:cNvPicPr>
          <p:nvPr/>
        </p:nvPicPr>
        <p:blipFill>
          <a:blip r:embed="rId10" cstate="print"/>
          <a:stretch>
            <a:fillRect/>
          </a:stretch>
        </p:blipFill>
        <p:spPr>
          <a:xfrm>
            <a:off x="5548619" y="6271922"/>
            <a:ext cx="948592" cy="498901"/>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24284" y="6248399"/>
            <a:ext cx="1779405" cy="514275"/>
          </a:xfrm>
          <a:prstGeom prst="rect">
            <a:avLst/>
          </a:prstGeom>
          <a:noFill/>
        </p:spPr>
      </p:pic>
      <p:pic>
        <p:nvPicPr>
          <p:cNvPr id="15" name="Picture 14"/>
          <p:cNvPicPr>
            <a:picLocks noChangeAspect="1"/>
          </p:cNvPicPr>
          <p:nvPr/>
        </p:nvPicPr>
        <p:blipFill>
          <a:blip r:embed="rId12"/>
          <a:stretch>
            <a:fillRect/>
          </a:stretch>
        </p:blipFill>
        <p:spPr>
          <a:xfrm>
            <a:off x="9899359" y="6335860"/>
            <a:ext cx="1350297" cy="331605"/>
          </a:xfrm>
          <a:prstGeom prst="rect">
            <a:avLst/>
          </a:prstGeom>
        </p:spPr>
      </p:pic>
      <p:pic>
        <p:nvPicPr>
          <p:cNvPr id="16" name="Picture 15"/>
          <p:cNvPicPr>
            <a:picLocks noChangeAspect="1"/>
          </p:cNvPicPr>
          <p:nvPr/>
        </p:nvPicPr>
        <p:blipFill>
          <a:blip r:embed="rId13" cstate="print">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419101" y="6291523"/>
            <a:ext cx="1558370" cy="411855"/>
          </a:xfrm>
          <a:prstGeom prst="rect">
            <a:avLst/>
          </a:prstGeom>
        </p:spPr>
      </p:pic>
      <p:pic>
        <p:nvPicPr>
          <p:cNvPr id="10" name="Picture 9"/>
          <p:cNvPicPr>
            <a:picLocks noChangeAspect="1"/>
          </p:cNvPicPr>
          <p:nvPr/>
        </p:nvPicPr>
        <p:blipFill rotWithShape="1">
          <a:blip r:embed="rId3"/>
          <a:srcRect l="83255"/>
          <a:stretch/>
        </p:blipFill>
        <p:spPr>
          <a:xfrm>
            <a:off x="9812999" y="3893109"/>
            <a:ext cx="2330419" cy="1263112"/>
          </a:xfrm>
          <a:prstGeom prst="rect">
            <a:avLst/>
          </a:prstGeom>
        </p:spPr>
      </p:pic>
    </p:spTree>
    <p:extLst>
      <p:ext uri="{BB962C8B-B14F-4D97-AF65-F5344CB8AC3E}">
        <p14:creationId xmlns:p14="http://schemas.microsoft.com/office/powerpoint/2010/main" val="328066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13008" y="2771927"/>
            <a:ext cx="11173883" cy="1935819"/>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219120" fontAlgn="auto">
              <a:spcAft>
                <a:spcPts val="0"/>
              </a:spcAft>
              <a:defRPr/>
            </a:pPr>
            <a:endParaRPr lang="en-US" sz="5867" dirty="0">
              <a:gradFill>
                <a:gsLst>
                  <a:gs pos="0">
                    <a:srgbClr val="292929"/>
                  </a:gs>
                  <a:gs pos="100000">
                    <a:srgbClr val="292929"/>
                  </a:gs>
                </a:gsLst>
                <a:lin ang="5400000" scaled="0"/>
              </a:gradFill>
            </a:endParaRPr>
          </a:p>
        </p:txBody>
      </p:sp>
      <p:sp>
        <p:nvSpPr>
          <p:cNvPr id="3" name="TextBox 2"/>
          <p:cNvSpPr txBox="1"/>
          <p:nvPr/>
        </p:nvSpPr>
        <p:spPr>
          <a:xfrm>
            <a:off x="294790" y="67035"/>
            <a:ext cx="11473412" cy="656655"/>
          </a:xfrm>
          <a:prstGeom prst="rect">
            <a:avLst/>
          </a:prstGeom>
          <a:noFill/>
        </p:spPr>
        <p:txBody>
          <a:bodyPr wrap="square" lIns="0" tIns="0" rIns="0" bIns="0" rtlCol="0">
            <a:spAutoFit/>
          </a:bodyPr>
          <a:lstStyle/>
          <a:p>
            <a:pPr defTabSz="914462"/>
            <a:r>
              <a:rPr lang="en-US" sz="4267" dirty="0" smtClean="0">
                <a:gradFill>
                  <a:gsLst>
                    <a:gs pos="0">
                      <a:srgbClr val="292929"/>
                    </a:gs>
                    <a:gs pos="86000">
                      <a:srgbClr val="292929"/>
                    </a:gs>
                  </a:gsLst>
                  <a:lin ang="5400000" scaled="0"/>
                </a:gradFill>
                <a:latin typeface="Segoe Light"/>
              </a:rPr>
              <a:t>Microsoft Azure</a:t>
            </a:r>
            <a:r>
              <a:rPr lang="en-US" sz="4267" dirty="0">
                <a:gradFill>
                  <a:gsLst>
                    <a:gs pos="0">
                      <a:srgbClr val="292929"/>
                    </a:gs>
                    <a:gs pos="86000">
                      <a:srgbClr val="292929"/>
                    </a:gs>
                  </a:gsLst>
                  <a:lin ang="5400000" scaled="0"/>
                </a:gradFill>
                <a:latin typeface="Segoe Light"/>
              </a:rPr>
              <a:t>: </a:t>
            </a:r>
            <a:r>
              <a:rPr lang="ru-RU" sz="4267" dirty="0">
                <a:gradFill>
                  <a:gsLst>
                    <a:gs pos="0">
                      <a:srgbClr val="292929"/>
                    </a:gs>
                    <a:gs pos="86000">
                      <a:srgbClr val="292929"/>
                    </a:gs>
                  </a:gsLst>
                  <a:lin ang="5400000" scaled="0"/>
                </a:gradFill>
                <a:latin typeface="Segoe Light"/>
              </a:rPr>
              <a:t>архитектура приложения</a:t>
            </a:r>
            <a:endParaRPr lang="en-US" sz="4267" dirty="0">
              <a:gradFill>
                <a:gsLst>
                  <a:gs pos="0">
                    <a:srgbClr val="292929"/>
                  </a:gs>
                  <a:gs pos="86000">
                    <a:srgbClr val="292929"/>
                  </a:gs>
                </a:gsLst>
                <a:lin ang="5400000" scaled="0"/>
              </a:gradFill>
              <a:latin typeface="Segoe Light"/>
            </a:endParaRPr>
          </a:p>
        </p:txBody>
      </p:sp>
      <p:sp>
        <p:nvSpPr>
          <p:cNvPr id="4" name="Rectangle 3"/>
          <p:cNvSpPr/>
          <p:nvPr/>
        </p:nvSpPr>
        <p:spPr bwMode="auto">
          <a:xfrm>
            <a:off x="7032864" y="3941475"/>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5" name="Rectangle 4"/>
          <p:cNvSpPr/>
          <p:nvPr/>
        </p:nvSpPr>
        <p:spPr bwMode="auto">
          <a:xfrm>
            <a:off x="4167237" y="4272092"/>
            <a:ext cx="1926336" cy="19304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solidFill>
                  <a:srgbClr val="FFFFFF"/>
                </a:solidFill>
              </a:rPr>
              <a:t>Front-End</a:t>
            </a:r>
          </a:p>
        </p:txBody>
      </p:sp>
      <p:cxnSp>
        <p:nvCxnSpPr>
          <p:cNvPr id="6" name="Straight Arrow Connector 5"/>
          <p:cNvCxnSpPr/>
          <p:nvPr/>
        </p:nvCxnSpPr>
        <p:spPr>
          <a:xfrm flipV="1">
            <a:off x="1184690" y="5283409"/>
            <a:ext cx="955967" cy="1"/>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a:xfrm flipV="1">
            <a:off x="3718449" y="5407620"/>
            <a:ext cx="701936" cy="5877"/>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8" name="Rectangle 7"/>
          <p:cNvSpPr/>
          <p:nvPr/>
        </p:nvSpPr>
        <p:spPr bwMode="auto">
          <a:xfrm>
            <a:off x="4457611" y="4606715"/>
            <a:ext cx="1926336" cy="19304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solidFill>
                  <a:srgbClr val="292929"/>
                </a:solidFill>
              </a:rPr>
              <a:t>Front-End</a:t>
            </a:r>
          </a:p>
        </p:txBody>
      </p:sp>
      <p:cxnSp>
        <p:nvCxnSpPr>
          <p:cNvPr id="9" name="Straight Arrow Connector 8"/>
          <p:cNvCxnSpPr/>
          <p:nvPr/>
        </p:nvCxnSpPr>
        <p:spPr>
          <a:xfrm flipV="1">
            <a:off x="3656293" y="4986442"/>
            <a:ext cx="674404" cy="106637"/>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a:xfrm flipV="1">
            <a:off x="9541189" y="5462436"/>
            <a:ext cx="748099" cy="44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1105733" y="4442569"/>
            <a:ext cx="1684757" cy="328231"/>
          </a:xfrm>
          <a:prstGeom prst="rect">
            <a:avLst/>
          </a:prstGeom>
          <a:noFill/>
        </p:spPr>
        <p:txBody>
          <a:bodyPr wrap="none" lIns="0" tIns="0" rIns="0" bIns="0" rtlCol="0">
            <a:spAutoFit/>
          </a:bodyPr>
          <a:lstStyle/>
          <a:p>
            <a:pPr defTabSz="914462"/>
            <a:r>
              <a:rPr lang="en-US" sz="2133" dirty="0">
                <a:gradFill>
                  <a:gsLst>
                    <a:gs pos="0">
                      <a:srgbClr val="292929"/>
                    </a:gs>
                    <a:gs pos="100000">
                      <a:srgbClr val="292929"/>
                    </a:gs>
                  </a:gsLst>
                  <a:lin ang="5400000" scaled="0"/>
                </a:gradFill>
              </a:rPr>
              <a:t>HTTP/HTTPS</a:t>
            </a:r>
          </a:p>
        </p:txBody>
      </p:sp>
      <p:sp>
        <p:nvSpPr>
          <p:cNvPr id="12" name="Can 11"/>
          <p:cNvSpPr/>
          <p:nvPr/>
        </p:nvSpPr>
        <p:spPr bwMode="auto">
          <a:xfrm>
            <a:off x="10289288" y="4515703"/>
            <a:ext cx="1731264" cy="1930400"/>
          </a:xfrm>
          <a:prstGeom prst="can">
            <a:avLst>
              <a:gd name="adj" fmla="val 19523"/>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1067" dirty="0">
              <a:solidFill>
                <a:srgbClr val="292929"/>
              </a:solidFill>
            </a:endParaRPr>
          </a:p>
          <a:p>
            <a:pPr algn="ctr" defTabSz="1218768" fontAlgn="base">
              <a:spcBef>
                <a:spcPct val="0"/>
              </a:spcBef>
              <a:spcAft>
                <a:spcPct val="0"/>
              </a:spcAft>
            </a:pPr>
            <a:r>
              <a:rPr lang="en-US" sz="1867" dirty="0">
                <a:solidFill>
                  <a:srgbClr val="292929"/>
                </a:solidFill>
              </a:rPr>
              <a:t>Windows</a:t>
            </a:r>
          </a:p>
          <a:p>
            <a:pPr algn="ctr" defTabSz="1218768" fontAlgn="base">
              <a:spcBef>
                <a:spcPct val="0"/>
              </a:spcBef>
              <a:spcAft>
                <a:spcPct val="0"/>
              </a:spcAft>
            </a:pPr>
            <a:r>
              <a:rPr lang="en-US" sz="1867" dirty="0">
                <a:solidFill>
                  <a:srgbClr val="292929"/>
                </a:solidFill>
              </a:rPr>
              <a:t>Azure</a:t>
            </a:r>
          </a:p>
          <a:p>
            <a:pPr algn="ctr" defTabSz="1218768" fontAlgn="base">
              <a:spcBef>
                <a:spcPct val="0"/>
              </a:spcBef>
              <a:spcAft>
                <a:spcPct val="0"/>
              </a:spcAft>
            </a:pPr>
            <a:r>
              <a:rPr lang="en-US" sz="1867" dirty="0">
                <a:solidFill>
                  <a:srgbClr val="292929"/>
                </a:solidFill>
              </a:rPr>
              <a:t>Storage,</a:t>
            </a:r>
            <a:br>
              <a:rPr lang="en-US" sz="1867" dirty="0">
                <a:solidFill>
                  <a:srgbClr val="292929"/>
                </a:solidFill>
              </a:rPr>
            </a:br>
            <a:r>
              <a:rPr lang="en-US" sz="1867" dirty="0">
                <a:solidFill>
                  <a:srgbClr val="292929"/>
                </a:solidFill>
              </a:rPr>
              <a:t>SQL Azure</a:t>
            </a:r>
          </a:p>
        </p:txBody>
      </p:sp>
      <p:sp>
        <p:nvSpPr>
          <p:cNvPr id="13" name="Trapezoid 12"/>
          <p:cNvSpPr/>
          <p:nvPr/>
        </p:nvSpPr>
        <p:spPr bwMode="auto">
          <a:xfrm>
            <a:off x="2204690" y="4770864"/>
            <a:ext cx="1515877" cy="1001341"/>
          </a:xfrm>
          <a:prstGeom prst="trapezoid">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67" b="1" dirty="0">
                <a:solidFill>
                  <a:srgbClr val="292929"/>
                </a:solidFill>
              </a:rPr>
              <a:t>Azure</a:t>
            </a:r>
          </a:p>
          <a:p>
            <a:pPr algn="ctr" defTabSz="1218768" fontAlgn="base">
              <a:spcBef>
                <a:spcPct val="0"/>
              </a:spcBef>
              <a:spcAft>
                <a:spcPct val="0"/>
              </a:spcAft>
            </a:pPr>
            <a:r>
              <a:rPr lang="en-US" sz="1867" b="1" dirty="0">
                <a:solidFill>
                  <a:srgbClr val="292929"/>
                </a:solidFill>
              </a:rPr>
              <a:t>Load Balancer</a:t>
            </a:r>
          </a:p>
        </p:txBody>
      </p:sp>
      <p:cxnSp>
        <p:nvCxnSpPr>
          <p:cNvPr id="14" name="Straight Arrow Connector 13"/>
          <p:cNvCxnSpPr/>
          <p:nvPr/>
        </p:nvCxnSpPr>
        <p:spPr>
          <a:xfrm>
            <a:off x="6430859" y="5462436"/>
            <a:ext cx="6771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5" name="Rectangle 14"/>
          <p:cNvSpPr/>
          <p:nvPr/>
        </p:nvSpPr>
        <p:spPr bwMode="auto">
          <a:xfrm>
            <a:off x="7330444" y="4260611"/>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6" name="Rectangle 15"/>
          <p:cNvSpPr/>
          <p:nvPr/>
        </p:nvSpPr>
        <p:spPr bwMode="auto">
          <a:xfrm>
            <a:off x="7601307" y="4554473"/>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gradFill>
                  <a:gsLst>
                    <a:gs pos="0">
                      <a:srgbClr val="FFFFFF"/>
                    </a:gs>
                    <a:gs pos="100000">
                      <a:srgbClr val="FFFFFF"/>
                    </a:gs>
                  </a:gsLst>
                  <a:lin ang="5400000" scaled="0"/>
                </a:gradFill>
              </a:rPr>
              <a:t>Back-end</a:t>
            </a:r>
            <a:endParaRPr lang="ru-RU" sz="2933" dirty="0">
              <a:gradFill>
                <a:gsLst>
                  <a:gs pos="0">
                    <a:srgbClr val="FFFFFF"/>
                  </a:gs>
                  <a:gs pos="100000">
                    <a:srgbClr val="FFFFFF"/>
                  </a:gs>
                </a:gsLst>
                <a:lin ang="5400000" scaled="0"/>
              </a:gradFill>
            </a:endParaRPr>
          </a:p>
          <a:p>
            <a:pPr algn="ctr" defTabSz="1218768" fontAlgn="base">
              <a:spcBef>
                <a:spcPct val="0"/>
              </a:spcBef>
              <a:spcAft>
                <a:spcPct val="0"/>
              </a:spcAft>
            </a:pPr>
            <a:r>
              <a:rPr lang="en-US" sz="2933" dirty="0">
                <a:gradFill>
                  <a:gsLst>
                    <a:gs pos="0">
                      <a:srgbClr val="FFFFFF"/>
                    </a:gs>
                    <a:gs pos="100000">
                      <a:srgbClr val="FFFFFF"/>
                    </a:gs>
                  </a:gsLst>
                  <a:lin ang="5400000" scaled="0"/>
                </a:gradFill>
              </a:rPr>
              <a:t>worker</a:t>
            </a:r>
            <a:endParaRPr lang="ru-RU" sz="2933" dirty="0">
              <a:gradFill>
                <a:gsLst>
                  <a:gs pos="0">
                    <a:srgbClr val="FFFFFF"/>
                  </a:gs>
                  <a:gs pos="100000">
                    <a:srgbClr val="FFFFFF"/>
                  </a:gs>
                </a:gsLst>
                <a:lin ang="5400000" scaled="0"/>
              </a:gradFill>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161" y="4906676"/>
            <a:ext cx="865529" cy="86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13005" y="723625"/>
            <a:ext cx="10500736" cy="3017108"/>
          </a:xfrm>
          <a:prstGeom prst="rect">
            <a:avLst/>
          </a:prstGeom>
          <a:noFill/>
        </p:spPr>
        <p:txBody>
          <a:bodyPr wrap="square" lIns="0" tIns="0" rIns="0" bIns="0" rtlCol="0">
            <a:spAutoFit/>
          </a:bodyPr>
          <a:lstStyle/>
          <a:p>
            <a:pPr defTabSz="914462">
              <a:lnSpc>
                <a:spcPct val="150000"/>
              </a:lnSpc>
            </a:pPr>
            <a:r>
              <a:rPr lang="ru-RU" sz="1867" dirty="0">
                <a:gradFill>
                  <a:gsLst>
                    <a:gs pos="0">
                      <a:srgbClr val="292929"/>
                    </a:gs>
                    <a:gs pos="86000">
                      <a:srgbClr val="292929"/>
                    </a:gs>
                  </a:gsLst>
                  <a:lin ang="5400000" scaled="0"/>
                </a:gradFill>
              </a:rPr>
              <a:t>Классическое облачное приложение обычно состоит из нескольких компонент </a:t>
            </a:r>
            <a:r>
              <a:rPr lang="en-US" sz="1867" dirty="0">
                <a:gradFill>
                  <a:gsLst>
                    <a:gs pos="0">
                      <a:srgbClr val="292929"/>
                    </a:gs>
                    <a:gs pos="86000">
                      <a:srgbClr val="292929"/>
                    </a:gs>
                  </a:gsLst>
                  <a:lin ang="5400000" scaled="0"/>
                </a:gradFill>
              </a:rPr>
              <a:t>:</a:t>
            </a:r>
          </a:p>
          <a:p>
            <a:pPr marL="457189" indent="-457189" defTabSz="914462">
              <a:lnSpc>
                <a:spcPct val="150000"/>
              </a:lnSpc>
              <a:buFont typeface="Arial" pitchFamily="34" charset="0"/>
              <a:buChar char="•"/>
            </a:pPr>
            <a:r>
              <a:rPr lang="en-US" sz="1867" dirty="0">
                <a:gradFill>
                  <a:gsLst>
                    <a:gs pos="0">
                      <a:srgbClr val="292929"/>
                    </a:gs>
                    <a:gs pos="86000">
                      <a:srgbClr val="292929"/>
                    </a:gs>
                  </a:gsLst>
                  <a:lin ang="5400000" scaled="0"/>
                </a:gradFill>
              </a:rPr>
              <a:t>Front-end – </a:t>
            </a:r>
            <a:r>
              <a:rPr lang="ru-RU" sz="1867" dirty="0">
                <a:gradFill>
                  <a:gsLst>
                    <a:gs pos="0">
                      <a:srgbClr val="292929"/>
                    </a:gs>
                    <a:gs pos="86000">
                      <a:srgbClr val="292929"/>
                    </a:gs>
                  </a:gsLst>
                  <a:lin ang="5400000" scaled="0"/>
                </a:gradFill>
              </a:rPr>
              <a:t>веб-портал находящий за балансировщиком нагрузки</a:t>
            </a:r>
          </a:p>
          <a:p>
            <a:pPr marL="457189" indent="-457189" defTabSz="914462">
              <a:lnSpc>
                <a:spcPct val="150000"/>
              </a:lnSpc>
              <a:buFont typeface="Arial" pitchFamily="34" charset="0"/>
              <a:buChar char="•"/>
            </a:pPr>
            <a:r>
              <a:rPr lang="en-US" sz="1867" dirty="0">
                <a:gradFill>
                  <a:gsLst>
                    <a:gs pos="0">
                      <a:srgbClr val="292929"/>
                    </a:gs>
                    <a:gs pos="86000">
                      <a:srgbClr val="292929"/>
                    </a:gs>
                  </a:gsLst>
                  <a:lin ang="5400000" scaled="0"/>
                </a:gradFill>
              </a:rPr>
              <a:t>Back-end worker – </a:t>
            </a:r>
            <a:r>
              <a:rPr lang="ru-RU" sz="1867" dirty="0">
                <a:gradFill>
                  <a:gsLst>
                    <a:gs pos="0">
                      <a:srgbClr val="292929"/>
                    </a:gs>
                    <a:gs pos="86000">
                      <a:srgbClr val="292929"/>
                    </a:gs>
                  </a:gsLst>
                  <a:lin ang="5400000" scaled="0"/>
                </a:gradFill>
              </a:rPr>
              <a:t>реализация логики приложения </a:t>
            </a:r>
            <a:r>
              <a:rPr lang="en-US" sz="1867" dirty="0">
                <a:gradFill>
                  <a:gsLst>
                    <a:gs pos="0">
                      <a:srgbClr val="292929"/>
                    </a:gs>
                    <a:gs pos="86000">
                      <a:srgbClr val="292929"/>
                    </a:gs>
                  </a:gsLst>
                  <a:lin ang="5400000" scaled="0"/>
                </a:gradFill>
              </a:rPr>
              <a:t>:</a:t>
            </a:r>
            <a:r>
              <a:rPr lang="ru-RU" sz="1867" dirty="0">
                <a:gradFill>
                  <a:gsLst>
                    <a:gs pos="0">
                      <a:srgbClr val="292929"/>
                    </a:gs>
                    <a:gs pos="86000">
                      <a:srgbClr val="292929"/>
                    </a:gs>
                  </a:gsLst>
                  <a:lin ang="5400000" scaled="0"/>
                </a:gradFill>
              </a:rPr>
              <a:t> обработка пользовательских данных, например транскодирование видео</a:t>
            </a:r>
          </a:p>
          <a:p>
            <a:pPr marL="457189" indent="-457189" defTabSz="914462">
              <a:lnSpc>
                <a:spcPct val="150000"/>
              </a:lnSpc>
              <a:buFont typeface="Arial" pitchFamily="34" charset="0"/>
              <a:buChar char="•"/>
            </a:pPr>
            <a:r>
              <a:rPr lang="ru-RU" sz="1867" dirty="0">
                <a:gradFill>
                  <a:gsLst>
                    <a:gs pos="0">
                      <a:srgbClr val="292929"/>
                    </a:gs>
                    <a:gs pos="86000">
                      <a:srgbClr val="292929"/>
                    </a:gs>
                  </a:gsLst>
                  <a:lin ang="5400000" scaled="0"/>
                </a:gradFill>
              </a:rPr>
              <a:t>Хранилище данных – в базе данных ( реляционная, </a:t>
            </a:r>
            <a:r>
              <a:rPr lang="en-US" sz="1867" dirty="0" err="1">
                <a:gradFill>
                  <a:gsLst>
                    <a:gs pos="0">
                      <a:srgbClr val="292929"/>
                    </a:gs>
                    <a:gs pos="86000">
                      <a:srgbClr val="292929"/>
                    </a:gs>
                  </a:gsLst>
                  <a:lin ang="5400000" scaled="0"/>
                </a:gradFill>
              </a:rPr>
              <a:t>NoSQL</a:t>
            </a:r>
            <a:r>
              <a:rPr lang="en-US" sz="1867" dirty="0">
                <a:gradFill>
                  <a:gsLst>
                    <a:gs pos="0">
                      <a:srgbClr val="292929"/>
                    </a:gs>
                    <a:gs pos="86000">
                      <a:srgbClr val="292929"/>
                    </a:gs>
                  </a:gsLst>
                  <a:lin ang="5400000" scaled="0"/>
                </a:gradFill>
              </a:rPr>
              <a:t> )</a:t>
            </a:r>
            <a:r>
              <a:rPr lang="ru-RU" sz="1867" dirty="0">
                <a:gradFill>
                  <a:gsLst>
                    <a:gs pos="0">
                      <a:srgbClr val="292929"/>
                    </a:gs>
                    <a:gs pos="86000">
                      <a:srgbClr val="292929"/>
                    </a:gs>
                  </a:gsLst>
                  <a:lin ang="5400000" scaled="0"/>
                </a:gradFill>
              </a:rPr>
              <a:t> или файлы</a:t>
            </a:r>
          </a:p>
          <a:p>
            <a:pPr marL="457189" indent="-457189" defTabSz="914462">
              <a:lnSpc>
                <a:spcPct val="150000"/>
              </a:lnSpc>
              <a:buFont typeface="Arial" pitchFamily="34" charset="0"/>
              <a:buChar char="•"/>
            </a:pPr>
            <a:r>
              <a:rPr lang="ru-RU" sz="1867" dirty="0">
                <a:gradFill>
                  <a:gsLst>
                    <a:gs pos="0">
                      <a:srgbClr val="292929"/>
                    </a:gs>
                    <a:gs pos="86000">
                      <a:srgbClr val="292929"/>
                    </a:gs>
                  </a:gsLst>
                  <a:lin ang="5400000" scaled="0"/>
                </a:gradFill>
              </a:rPr>
              <a:t>Все компоненты системы существуют в нескольких экземплярах для увеличения надежности систему и поддержки высокой доступности сервиса для пользователей</a:t>
            </a:r>
            <a:endParaRPr lang="ru-RU" sz="2667" dirty="0">
              <a:gradFill>
                <a:gsLst>
                  <a:gs pos="0">
                    <a:srgbClr val="292929"/>
                  </a:gs>
                  <a:gs pos="86000">
                    <a:srgbClr val="292929"/>
                  </a:gs>
                </a:gsLst>
                <a:lin ang="5400000" scaled="0"/>
              </a:gradFill>
            </a:endParaRPr>
          </a:p>
        </p:txBody>
      </p:sp>
      <p:sp>
        <p:nvSpPr>
          <p:cNvPr id="19" name="Rectangle 18"/>
          <p:cNvSpPr/>
          <p:nvPr/>
        </p:nvSpPr>
        <p:spPr bwMode="auto">
          <a:xfrm>
            <a:off x="3951013" y="3752611"/>
            <a:ext cx="5987627" cy="2946400"/>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704499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0236"/>
            <a:ext cx="7205562" cy="923330"/>
          </a:xfrm>
          <a:prstGeom prst="rect">
            <a:avLst/>
          </a:prstGeom>
          <a:noFill/>
        </p:spPr>
        <p:txBody>
          <a:bodyPr wrap="none" rtlCol="0">
            <a:spAutoFit/>
          </a:bodyPr>
          <a:lstStyle/>
          <a:p>
            <a:r>
              <a:rPr lang="ru-RU" sz="5400" dirty="0" smtClean="0"/>
              <a:t>Виртуальные машины</a:t>
            </a:r>
            <a:endParaRPr lang="ru-RU" sz="5400" dirty="0"/>
          </a:p>
        </p:txBody>
      </p:sp>
      <p:sp>
        <p:nvSpPr>
          <p:cNvPr id="3" name="TextBox 2"/>
          <p:cNvSpPr txBox="1"/>
          <p:nvPr/>
        </p:nvSpPr>
        <p:spPr>
          <a:xfrm>
            <a:off x="105712" y="1143880"/>
            <a:ext cx="5920980" cy="461665"/>
          </a:xfrm>
          <a:prstGeom prst="rect">
            <a:avLst/>
          </a:prstGeom>
          <a:noFill/>
        </p:spPr>
        <p:txBody>
          <a:bodyPr wrap="none" rtlCol="0">
            <a:spAutoFit/>
          </a:bodyPr>
          <a:lstStyle/>
          <a:p>
            <a:r>
              <a:rPr lang="ru-RU" dirty="0" smtClean="0"/>
              <a:t>О</a:t>
            </a:r>
            <a:r>
              <a:rPr lang="en-US" dirty="0" smtClean="0"/>
              <a:t>C: Linux, </a:t>
            </a:r>
            <a:r>
              <a:rPr lang="en-US" dirty="0"/>
              <a:t>Windows, </a:t>
            </a:r>
            <a:r>
              <a:rPr lang="en-US" sz="2400" dirty="0">
                <a:solidFill>
                  <a:schemeClr val="accent5">
                    <a:lumMod val="25000"/>
                  </a:schemeClr>
                </a:solidFill>
              </a:rPr>
              <a:t>vmdepot.msopentech.com</a:t>
            </a:r>
            <a:endParaRPr lang="ru-RU" sz="2400" dirty="0">
              <a:solidFill>
                <a:schemeClr val="accent5">
                  <a:lumMod val="25000"/>
                </a:schemeClr>
              </a:solidFill>
            </a:endParaRPr>
          </a:p>
        </p:txBody>
      </p:sp>
      <p:sp>
        <p:nvSpPr>
          <p:cNvPr id="4" name="TextBox 3"/>
          <p:cNvSpPr txBox="1"/>
          <p:nvPr/>
        </p:nvSpPr>
        <p:spPr>
          <a:xfrm>
            <a:off x="105712" y="1684800"/>
            <a:ext cx="10532553" cy="1754326"/>
          </a:xfrm>
          <a:prstGeom prst="rect">
            <a:avLst/>
          </a:prstGeom>
          <a:noFill/>
        </p:spPr>
        <p:txBody>
          <a:bodyPr wrap="square" rtlCol="0">
            <a:spAutoFit/>
          </a:bodyPr>
          <a:lstStyle/>
          <a:p>
            <a:r>
              <a:rPr lang="en-US" b="1" dirty="0"/>
              <a:t>A-series</a:t>
            </a:r>
            <a:r>
              <a:rPr lang="en-US" dirty="0"/>
              <a:t>: </a:t>
            </a:r>
            <a:r>
              <a:rPr lang="ru-RU" dirty="0" smtClean="0"/>
              <a:t>ВМ для широкого класса задач ( </a:t>
            </a:r>
            <a:r>
              <a:rPr lang="en-US" dirty="0" smtClean="0"/>
              <a:t>A8-A11 – </a:t>
            </a:r>
            <a:r>
              <a:rPr lang="ru-RU" dirty="0" smtClean="0"/>
              <a:t>для задач с высокими требованиями по </a:t>
            </a:r>
            <a:r>
              <a:rPr lang="en-US" dirty="0" smtClean="0"/>
              <a:t>CPU</a:t>
            </a:r>
            <a:r>
              <a:rPr lang="ru-RU" dirty="0"/>
              <a:t> </a:t>
            </a:r>
            <a:r>
              <a:rPr lang="ru-RU" dirty="0" smtClean="0"/>
              <a:t>и сетью</a:t>
            </a:r>
            <a:r>
              <a:rPr lang="en-US" dirty="0" smtClean="0"/>
              <a:t> )</a:t>
            </a:r>
            <a:endParaRPr lang="en-US" dirty="0"/>
          </a:p>
          <a:p>
            <a:r>
              <a:rPr lang="en-US" b="1" dirty="0"/>
              <a:t>D-Series</a:t>
            </a:r>
            <a:r>
              <a:rPr lang="en-US" dirty="0"/>
              <a:t>: </a:t>
            </a:r>
            <a:r>
              <a:rPr lang="ru-RU" dirty="0" smtClean="0"/>
              <a:t>Для задач где нужен быстрый и большой кэш на </a:t>
            </a:r>
            <a:r>
              <a:rPr lang="en-US" dirty="0" smtClean="0"/>
              <a:t>SDD</a:t>
            </a:r>
            <a:endParaRPr lang="en-US" dirty="0"/>
          </a:p>
          <a:p>
            <a:r>
              <a:rPr lang="en-US" b="1" dirty="0"/>
              <a:t>DS-series</a:t>
            </a:r>
            <a:r>
              <a:rPr lang="en-US" dirty="0"/>
              <a:t>: </a:t>
            </a:r>
            <a:r>
              <a:rPr lang="ru-RU" dirty="0" smtClean="0"/>
              <a:t>Для задач где нужно </a:t>
            </a:r>
            <a:r>
              <a:rPr lang="en-US" dirty="0" smtClean="0"/>
              <a:t>SDD </a:t>
            </a:r>
            <a:r>
              <a:rPr lang="ru-RU" dirty="0" smtClean="0"/>
              <a:t>хранилище </a:t>
            </a:r>
            <a:endParaRPr lang="en-US" dirty="0"/>
          </a:p>
          <a:p>
            <a:r>
              <a:rPr lang="en-US" b="1" dirty="0"/>
              <a:t>G-series</a:t>
            </a:r>
            <a:r>
              <a:rPr lang="en-US" dirty="0"/>
              <a:t>: </a:t>
            </a:r>
            <a:r>
              <a:rPr lang="en-US" dirty="0" smtClean="0"/>
              <a:t>“Godzilla</a:t>
            </a:r>
            <a:r>
              <a:rPr lang="en-US" dirty="0"/>
              <a:t>” </a:t>
            </a:r>
            <a:r>
              <a:rPr lang="ru-RU" dirty="0" smtClean="0"/>
              <a:t>с огромным количеством </a:t>
            </a:r>
            <a:r>
              <a:rPr lang="en-US" dirty="0" smtClean="0"/>
              <a:t>RAM</a:t>
            </a:r>
            <a:endParaRPr lang="en-US" dirty="0"/>
          </a:p>
          <a:p>
            <a:endParaRPr lang="ru-RU" dirty="0"/>
          </a:p>
        </p:txBody>
      </p:sp>
      <p:pic>
        <p:nvPicPr>
          <p:cNvPr id="6" name="Picture 5"/>
          <p:cNvPicPr>
            <a:picLocks noChangeAspect="1"/>
          </p:cNvPicPr>
          <p:nvPr/>
        </p:nvPicPr>
        <p:blipFill>
          <a:blip r:embed="rId2"/>
          <a:stretch>
            <a:fillRect/>
          </a:stretch>
        </p:blipFill>
        <p:spPr>
          <a:xfrm>
            <a:off x="5653667" y="2936978"/>
            <a:ext cx="6147667" cy="3947767"/>
          </a:xfrm>
          <a:prstGeom prst="rect">
            <a:avLst/>
          </a:prstGeom>
        </p:spPr>
      </p:pic>
      <p:pic>
        <p:nvPicPr>
          <p:cNvPr id="7" name="Picture 6"/>
          <p:cNvPicPr>
            <a:picLocks noChangeAspect="1"/>
          </p:cNvPicPr>
          <p:nvPr/>
        </p:nvPicPr>
        <p:blipFill>
          <a:blip r:embed="rId3"/>
          <a:stretch>
            <a:fillRect/>
          </a:stretch>
        </p:blipFill>
        <p:spPr>
          <a:xfrm>
            <a:off x="380424" y="3056944"/>
            <a:ext cx="4991565" cy="3417001"/>
          </a:xfrm>
          <a:prstGeom prst="rect">
            <a:avLst/>
          </a:prstGeom>
        </p:spPr>
      </p:pic>
    </p:spTree>
    <p:extLst>
      <p:ext uri="{BB962C8B-B14F-4D97-AF65-F5344CB8AC3E}">
        <p14:creationId xmlns:p14="http://schemas.microsoft.com/office/powerpoint/2010/main" val="417294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35071" y="3452214"/>
            <a:ext cx="10824813" cy="1847850"/>
          </a:xfrm>
          <a:prstGeom prst="rect">
            <a:avLst/>
          </a:prstGeom>
        </p:spPr>
        <p:txBody>
          <a:bodyPr/>
          <a:lstStyle/>
          <a:p>
            <a:r>
              <a:rPr lang="ru-RU" dirty="0" smtClean="0"/>
              <a:t>Алексей Боков</a:t>
            </a:r>
          </a:p>
          <a:p>
            <a:r>
              <a:rPr lang="ru-RU" sz="2000" dirty="0" smtClean="0"/>
              <a:t>Евангелист</a:t>
            </a:r>
            <a:r>
              <a:rPr lang="en-US" sz="2000" dirty="0" smtClean="0"/>
              <a:t> Microsoft Azure</a:t>
            </a:r>
            <a:endParaRPr lang="ru-RU" sz="2000" dirty="0"/>
          </a:p>
        </p:txBody>
      </p:sp>
      <p:sp>
        <p:nvSpPr>
          <p:cNvPr id="2" name="Title 1"/>
          <p:cNvSpPr>
            <a:spLocks noGrp="1"/>
          </p:cNvSpPr>
          <p:nvPr>
            <p:ph type="title"/>
          </p:nvPr>
        </p:nvSpPr>
        <p:spPr>
          <a:xfrm>
            <a:off x="667511" y="658368"/>
            <a:ext cx="7312707" cy="858705"/>
          </a:xfrm>
          <a:prstGeom prst="rect">
            <a:avLst/>
          </a:prstGeom>
        </p:spPr>
        <p:txBody>
          <a:bodyPr/>
          <a:lstStyle/>
          <a:p>
            <a:r>
              <a:rPr lang="ru-RU" dirty="0" smtClean="0"/>
              <a:t>Облако </a:t>
            </a:r>
            <a:r>
              <a:rPr lang="en-US" dirty="0" smtClean="0"/>
              <a:t>Azure</a:t>
            </a:r>
            <a:endParaRPr lang="ru-RU" dirty="0"/>
          </a:p>
        </p:txBody>
      </p:sp>
      <p:pic>
        <p:nvPicPr>
          <p:cNvPr id="6" name="Picture 5"/>
          <p:cNvPicPr>
            <a:picLocks noChangeAspect="1"/>
          </p:cNvPicPr>
          <p:nvPr/>
        </p:nvPicPr>
        <p:blipFill>
          <a:blip r:embed="rId2"/>
          <a:stretch>
            <a:fillRect/>
          </a:stretch>
        </p:blipFill>
        <p:spPr>
          <a:xfrm>
            <a:off x="844996" y="2215470"/>
            <a:ext cx="2890075" cy="2473488"/>
          </a:xfrm>
          <a:prstGeom prst="rect">
            <a:avLst/>
          </a:prstGeom>
        </p:spPr>
      </p:pic>
    </p:spTree>
    <p:extLst>
      <p:ext uri="{BB962C8B-B14F-4D97-AF65-F5344CB8AC3E}">
        <p14:creationId xmlns:p14="http://schemas.microsoft.com/office/powerpoint/2010/main" val="835325488"/>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38" y="1273010"/>
            <a:ext cx="3608505" cy="3929680"/>
          </a:xfrm>
          <a:prstGeom prst="rect">
            <a:avLst/>
          </a:prstGeom>
        </p:spPr>
      </p:pic>
      <p:sp>
        <p:nvSpPr>
          <p:cNvPr id="3" name="TextBox 2"/>
          <p:cNvSpPr txBox="1"/>
          <p:nvPr/>
        </p:nvSpPr>
        <p:spPr>
          <a:xfrm>
            <a:off x="256478" y="144966"/>
            <a:ext cx="6917599" cy="646331"/>
          </a:xfrm>
          <a:prstGeom prst="rect">
            <a:avLst/>
          </a:prstGeom>
          <a:noFill/>
        </p:spPr>
        <p:txBody>
          <a:bodyPr wrap="none" rtlCol="0">
            <a:spAutoFit/>
          </a:bodyPr>
          <a:lstStyle/>
          <a:p>
            <a:r>
              <a:rPr lang="en-US" sz="3600" dirty="0" smtClean="0"/>
              <a:t>A Series – Basic and standard tier</a:t>
            </a:r>
            <a:endParaRPr lang="ru-RU" sz="3600" dirty="0"/>
          </a:p>
        </p:txBody>
      </p:sp>
      <p:sp>
        <p:nvSpPr>
          <p:cNvPr id="4" name="Rectangle 3"/>
          <p:cNvSpPr/>
          <p:nvPr/>
        </p:nvSpPr>
        <p:spPr>
          <a:xfrm>
            <a:off x="4876800" y="1273010"/>
            <a:ext cx="6096000" cy="2862322"/>
          </a:xfrm>
          <a:prstGeom prst="rect">
            <a:avLst/>
          </a:prstGeom>
        </p:spPr>
        <p:txBody>
          <a:bodyPr>
            <a:spAutoFit/>
          </a:bodyPr>
          <a:lstStyle/>
          <a:p>
            <a:pPr>
              <a:buFont typeface="Arial" panose="020B0604020202020204" pitchFamily="34" charset="0"/>
              <a:buChar char="•"/>
            </a:pPr>
            <a:r>
              <a:rPr lang="en-US" b="1" dirty="0"/>
              <a:t>Availability</a:t>
            </a:r>
            <a:r>
              <a:rPr lang="en-US" dirty="0"/>
              <a:t>: Basic tier VM is only available on A0-A4 instances, standard tier VM is available on all size instances</a:t>
            </a:r>
          </a:p>
          <a:p>
            <a:pPr>
              <a:buFont typeface="Arial" panose="020B0604020202020204" pitchFamily="34" charset="0"/>
              <a:buChar char="•"/>
            </a:pPr>
            <a:r>
              <a:rPr lang="en-US" b="1" dirty="0"/>
              <a:t>Disk IOPS: </a:t>
            </a:r>
            <a:r>
              <a:rPr lang="en-US" dirty="0"/>
              <a:t>Data disk IOPS for basic tier VM is 300, low than standard tier VM which has 500 IOPS data disk.</a:t>
            </a:r>
          </a:p>
          <a:p>
            <a:pPr>
              <a:buFont typeface="Arial" panose="020B0604020202020204" pitchFamily="34" charset="0"/>
              <a:buChar char="•"/>
            </a:pPr>
            <a:r>
              <a:rPr lang="en-US" b="1" dirty="0"/>
              <a:t>Price: </a:t>
            </a:r>
            <a:r>
              <a:rPr lang="en-US" dirty="0"/>
              <a:t>Single tier VM can have up to 27% less in price than standard tier VM.</a:t>
            </a:r>
          </a:p>
          <a:p>
            <a:pPr>
              <a:buFont typeface="Arial" panose="020B0604020202020204" pitchFamily="34" charset="0"/>
              <a:buChar char="•"/>
            </a:pPr>
            <a:r>
              <a:rPr lang="en-US" b="1" dirty="0"/>
              <a:t>Feature cut: </a:t>
            </a:r>
            <a:r>
              <a:rPr lang="en-US" dirty="0"/>
              <a:t>Basic tier VM does not include load balancing or auto-scaling</a:t>
            </a:r>
          </a:p>
          <a:p>
            <a:pPr>
              <a:buFont typeface="Arial" panose="020B0604020202020204" pitchFamily="34" charset="0"/>
              <a:buChar char="•"/>
            </a:pPr>
            <a:r>
              <a:rPr lang="en-US" b="1" dirty="0"/>
              <a:t>CPU</a:t>
            </a:r>
            <a:r>
              <a:rPr lang="en-US" dirty="0"/>
              <a:t>: Standard tier have better CPU performance than basic tier</a:t>
            </a:r>
          </a:p>
        </p:txBody>
      </p:sp>
    </p:spTree>
    <p:extLst>
      <p:ext uri="{BB962C8B-B14F-4D97-AF65-F5344CB8AC3E}">
        <p14:creationId xmlns:p14="http://schemas.microsoft.com/office/powerpoint/2010/main" val="223450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5" y="180475"/>
            <a:ext cx="4946073" cy="707886"/>
          </a:xfrm>
          <a:prstGeom prst="rect">
            <a:avLst/>
          </a:prstGeom>
          <a:noFill/>
        </p:spPr>
        <p:txBody>
          <a:bodyPr wrap="square" rtlCol="0">
            <a:spAutoFit/>
          </a:bodyPr>
          <a:lstStyle/>
          <a:p>
            <a:r>
              <a:rPr lang="en-US" sz="4000" dirty="0" smtClean="0"/>
              <a:t>A Series – Basic </a:t>
            </a:r>
            <a:endParaRPr lang="ru-RU" sz="4000" dirty="0"/>
          </a:p>
        </p:txBody>
      </p:sp>
      <p:pic>
        <p:nvPicPr>
          <p:cNvPr id="5" name="Picture 4"/>
          <p:cNvPicPr>
            <a:picLocks noChangeAspect="1"/>
          </p:cNvPicPr>
          <p:nvPr/>
        </p:nvPicPr>
        <p:blipFill>
          <a:blip r:embed="rId2"/>
          <a:stretch>
            <a:fillRect/>
          </a:stretch>
        </p:blipFill>
        <p:spPr>
          <a:xfrm>
            <a:off x="1411491" y="999259"/>
            <a:ext cx="9704667" cy="5484668"/>
          </a:xfrm>
          <a:prstGeom prst="rect">
            <a:avLst/>
          </a:prstGeom>
        </p:spPr>
      </p:pic>
      <p:sp>
        <p:nvSpPr>
          <p:cNvPr id="6" name="TextBox 5"/>
          <p:cNvSpPr txBox="1"/>
          <p:nvPr/>
        </p:nvSpPr>
        <p:spPr>
          <a:xfrm>
            <a:off x="1111827" y="6160761"/>
            <a:ext cx="4386970" cy="646331"/>
          </a:xfrm>
          <a:prstGeom prst="rect">
            <a:avLst/>
          </a:prstGeom>
          <a:noFill/>
        </p:spPr>
        <p:txBody>
          <a:bodyPr wrap="none" rtlCol="0">
            <a:spAutoFit/>
          </a:bodyPr>
          <a:lstStyle/>
          <a:p>
            <a:endParaRPr lang="en-US" dirty="0" smtClean="0"/>
          </a:p>
          <a:p>
            <a:r>
              <a:rPr lang="en-US" dirty="0" smtClean="0"/>
              <a:t>  </a:t>
            </a:r>
            <a:r>
              <a:rPr lang="en-US" dirty="0"/>
              <a:t>Basic: Limited to 300 IOPS per data disk.</a:t>
            </a:r>
            <a:endParaRPr lang="ru-RU" dirty="0"/>
          </a:p>
        </p:txBody>
      </p:sp>
    </p:spTree>
    <p:extLst>
      <p:ext uri="{BB962C8B-B14F-4D97-AF65-F5344CB8AC3E}">
        <p14:creationId xmlns:p14="http://schemas.microsoft.com/office/powerpoint/2010/main" val="162730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337" y="135082"/>
            <a:ext cx="4946073" cy="584775"/>
          </a:xfrm>
          <a:prstGeom prst="rect">
            <a:avLst/>
          </a:prstGeom>
          <a:noFill/>
        </p:spPr>
        <p:txBody>
          <a:bodyPr wrap="square" rtlCol="0">
            <a:spAutoFit/>
          </a:bodyPr>
          <a:lstStyle/>
          <a:p>
            <a:r>
              <a:rPr lang="en-US" sz="3200" dirty="0" smtClean="0"/>
              <a:t>A Series – </a:t>
            </a:r>
            <a:r>
              <a:rPr lang="en-US" sz="3200" dirty="0" err="1" smtClean="0"/>
              <a:t>Standart</a:t>
            </a:r>
            <a:r>
              <a:rPr lang="en-US" sz="3200" dirty="0" smtClean="0"/>
              <a:t> </a:t>
            </a:r>
            <a:endParaRPr lang="ru-RU" sz="3200" dirty="0"/>
          </a:p>
        </p:txBody>
      </p:sp>
      <p:pic>
        <p:nvPicPr>
          <p:cNvPr id="4" name="Picture 3"/>
          <p:cNvPicPr>
            <a:picLocks noChangeAspect="1"/>
          </p:cNvPicPr>
          <p:nvPr/>
        </p:nvPicPr>
        <p:blipFill>
          <a:blip r:embed="rId2"/>
          <a:stretch>
            <a:fillRect/>
          </a:stretch>
        </p:blipFill>
        <p:spPr>
          <a:xfrm>
            <a:off x="4660164" y="719857"/>
            <a:ext cx="6681787" cy="5394470"/>
          </a:xfrm>
          <a:prstGeom prst="rect">
            <a:avLst/>
          </a:prstGeom>
        </p:spPr>
      </p:pic>
      <p:sp>
        <p:nvSpPr>
          <p:cNvPr id="6" name="TextBox 5"/>
          <p:cNvSpPr txBox="1"/>
          <p:nvPr/>
        </p:nvSpPr>
        <p:spPr>
          <a:xfrm>
            <a:off x="0" y="6336267"/>
            <a:ext cx="9833269" cy="369332"/>
          </a:xfrm>
          <a:prstGeom prst="rect">
            <a:avLst/>
          </a:prstGeom>
          <a:noFill/>
        </p:spPr>
        <p:txBody>
          <a:bodyPr wrap="none" rtlCol="0">
            <a:spAutoFit/>
          </a:bodyPr>
          <a:lstStyle/>
          <a:p>
            <a:r>
              <a:rPr lang="en-US" dirty="0"/>
              <a:t>Standard: Gives you up to 500 IOPS per data disk, but also offers load balancing and auto-scale</a:t>
            </a:r>
            <a:endParaRPr lang="ru-RU" dirty="0"/>
          </a:p>
        </p:txBody>
      </p:sp>
    </p:spTree>
    <p:extLst>
      <p:ext uri="{BB962C8B-B14F-4D97-AF65-F5344CB8AC3E}">
        <p14:creationId xmlns:p14="http://schemas.microsoft.com/office/powerpoint/2010/main" val="85174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32" y="148200"/>
            <a:ext cx="6111494" cy="584775"/>
          </a:xfrm>
          <a:prstGeom prst="rect">
            <a:avLst/>
          </a:prstGeom>
          <a:noFill/>
        </p:spPr>
        <p:txBody>
          <a:bodyPr wrap="square" rtlCol="0">
            <a:spAutoFit/>
          </a:bodyPr>
          <a:lstStyle/>
          <a:p>
            <a:r>
              <a:rPr lang="en-US" sz="3200" dirty="0" smtClean="0"/>
              <a:t>A Series –  Network intensive </a:t>
            </a:r>
            <a:endParaRPr lang="ru-RU" sz="3200" dirty="0"/>
          </a:p>
        </p:txBody>
      </p:sp>
      <p:pic>
        <p:nvPicPr>
          <p:cNvPr id="5" name="Picture 4"/>
          <p:cNvPicPr>
            <a:picLocks noChangeAspect="1"/>
          </p:cNvPicPr>
          <p:nvPr/>
        </p:nvPicPr>
        <p:blipFill>
          <a:blip r:embed="rId2"/>
          <a:stretch>
            <a:fillRect/>
          </a:stretch>
        </p:blipFill>
        <p:spPr>
          <a:xfrm>
            <a:off x="231129" y="1024620"/>
            <a:ext cx="11235746" cy="2760952"/>
          </a:xfrm>
          <a:prstGeom prst="rect">
            <a:avLst/>
          </a:prstGeom>
        </p:spPr>
      </p:pic>
      <p:sp>
        <p:nvSpPr>
          <p:cNvPr id="6" name="TextBox 5"/>
          <p:cNvSpPr txBox="1"/>
          <p:nvPr/>
        </p:nvSpPr>
        <p:spPr>
          <a:xfrm>
            <a:off x="231129" y="3600906"/>
            <a:ext cx="4946073" cy="369332"/>
          </a:xfrm>
          <a:prstGeom prst="rect">
            <a:avLst/>
          </a:prstGeom>
          <a:noFill/>
        </p:spPr>
        <p:txBody>
          <a:bodyPr wrap="square" rtlCol="0">
            <a:spAutoFit/>
          </a:bodyPr>
          <a:lstStyle/>
          <a:p>
            <a:r>
              <a:rPr lang="en-US" dirty="0" smtClean="0"/>
              <a:t>10GB Ethernet + 2</a:t>
            </a:r>
            <a:r>
              <a:rPr lang="en-US" baseline="30000" dirty="0" smtClean="0"/>
              <a:t>nd</a:t>
            </a:r>
            <a:r>
              <a:rPr lang="en-US" dirty="0" smtClean="0"/>
              <a:t> NIC : 32 </a:t>
            </a:r>
            <a:r>
              <a:rPr lang="en-US" dirty="0" err="1" smtClean="0"/>
              <a:t>Gbits</a:t>
            </a:r>
            <a:r>
              <a:rPr lang="en-US" dirty="0" smtClean="0"/>
              <a:t> RDMA/</a:t>
            </a:r>
            <a:endParaRPr lang="ru-RU" dirty="0"/>
          </a:p>
        </p:txBody>
      </p:sp>
      <p:pic>
        <p:nvPicPr>
          <p:cNvPr id="7" name="Picture 6"/>
          <p:cNvPicPr>
            <a:picLocks noChangeAspect="1"/>
          </p:cNvPicPr>
          <p:nvPr/>
        </p:nvPicPr>
        <p:blipFill>
          <a:blip r:embed="rId3"/>
          <a:stretch>
            <a:fillRect/>
          </a:stretch>
        </p:blipFill>
        <p:spPr>
          <a:xfrm>
            <a:off x="231129" y="4676639"/>
            <a:ext cx="7515225" cy="2019300"/>
          </a:xfrm>
          <a:prstGeom prst="rect">
            <a:avLst/>
          </a:prstGeom>
        </p:spPr>
      </p:pic>
      <p:sp>
        <p:nvSpPr>
          <p:cNvPr id="12" name="TextBox 11"/>
          <p:cNvSpPr txBox="1"/>
          <p:nvPr/>
        </p:nvSpPr>
        <p:spPr>
          <a:xfrm>
            <a:off x="7482161" y="4763232"/>
            <a:ext cx="4946073" cy="646331"/>
          </a:xfrm>
          <a:prstGeom prst="rect">
            <a:avLst/>
          </a:prstGeom>
          <a:noFill/>
        </p:spPr>
        <p:txBody>
          <a:bodyPr wrap="square" rtlCol="0">
            <a:spAutoFit/>
          </a:bodyPr>
          <a:lstStyle/>
          <a:p>
            <a:r>
              <a:rPr lang="en-US" dirty="0" smtClean="0"/>
              <a:t>The same like A8\A9, only 10GB Ethernet </a:t>
            </a:r>
          </a:p>
          <a:p>
            <a:r>
              <a:rPr lang="en-US" dirty="0" smtClean="0"/>
              <a:t>(no 2</a:t>
            </a:r>
            <a:r>
              <a:rPr lang="en-US" baseline="30000" dirty="0" smtClean="0"/>
              <a:t>nd</a:t>
            </a:r>
            <a:r>
              <a:rPr lang="en-US" dirty="0" smtClean="0"/>
              <a:t> NIC with RDMA)</a:t>
            </a:r>
            <a:endParaRPr lang="ru-RU" dirty="0"/>
          </a:p>
        </p:txBody>
      </p:sp>
    </p:spTree>
    <p:extLst>
      <p:ext uri="{BB962C8B-B14F-4D97-AF65-F5344CB8AC3E}">
        <p14:creationId xmlns:p14="http://schemas.microsoft.com/office/powerpoint/2010/main" val="130227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737" y="120317"/>
            <a:ext cx="4946073" cy="707886"/>
          </a:xfrm>
          <a:prstGeom prst="rect">
            <a:avLst/>
          </a:prstGeom>
          <a:noFill/>
        </p:spPr>
        <p:txBody>
          <a:bodyPr wrap="square" rtlCol="0">
            <a:spAutoFit/>
          </a:bodyPr>
          <a:lstStyle/>
          <a:p>
            <a:r>
              <a:rPr lang="en-US" sz="4000" dirty="0"/>
              <a:t>D</a:t>
            </a:r>
            <a:r>
              <a:rPr lang="en-US" sz="4000" dirty="0" smtClean="0"/>
              <a:t> Series standard </a:t>
            </a:r>
            <a:endParaRPr lang="ru-RU" sz="4000" dirty="0"/>
          </a:p>
        </p:txBody>
      </p:sp>
      <p:sp>
        <p:nvSpPr>
          <p:cNvPr id="6" name="TextBox 5"/>
          <p:cNvSpPr txBox="1"/>
          <p:nvPr/>
        </p:nvSpPr>
        <p:spPr>
          <a:xfrm>
            <a:off x="0" y="5180738"/>
            <a:ext cx="7360227" cy="1754326"/>
          </a:xfrm>
          <a:prstGeom prst="rect">
            <a:avLst/>
          </a:prstGeom>
          <a:noFill/>
        </p:spPr>
        <p:txBody>
          <a:bodyPr wrap="square" rtlCol="0">
            <a:spAutoFit/>
          </a:bodyPr>
          <a:lstStyle/>
          <a:p>
            <a:r>
              <a:rPr lang="en-US" b="1" dirty="0"/>
              <a:t>Better processors</a:t>
            </a:r>
            <a:r>
              <a:rPr lang="en-US" dirty="0"/>
              <a:t>: 60% faster than A-series hosts</a:t>
            </a:r>
          </a:p>
          <a:p>
            <a:r>
              <a:rPr lang="en-US" b="1" dirty="0"/>
              <a:t>Host-local SSD</a:t>
            </a:r>
            <a:r>
              <a:rPr lang="en-US" dirty="0"/>
              <a:t>: The host uses a local SSD volume to place the temporary drive of the running virtual machines. This provides faster paging and the ability to (disk) cache app/database data at ultra-high speeds with low latency.</a:t>
            </a:r>
          </a:p>
          <a:p>
            <a:endParaRPr lang="ru-RU" dirty="0"/>
          </a:p>
        </p:txBody>
      </p:sp>
      <p:pic>
        <p:nvPicPr>
          <p:cNvPr id="4" name="Picture 3"/>
          <p:cNvPicPr>
            <a:picLocks noChangeAspect="1"/>
          </p:cNvPicPr>
          <p:nvPr/>
        </p:nvPicPr>
        <p:blipFill>
          <a:blip r:embed="rId2"/>
          <a:stretch>
            <a:fillRect/>
          </a:stretch>
        </p:blipFill>
        <p:spPr>
          <a:xfrm>
            <a:off x="4412673" y="228601"/>
            <a:ext cx="7467600" cy="5041231"/>
          </a:xfrm>
          <a:prstGeom prst="rect">
            <a:avLst/>
          </a:prstGeom>
        </p:spPr>
      </p:pic>
    </p:spTree>
    <p:extLst>
      <p:ext uri="{BB962C8B-B14F-4D97-AF65-F5344CB8AC3E}">
        <p14:creationId xmlns:p14="http://schemas.microsoft.com/office/powerpoint/2010/main" val="415793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28" y="35682"/>
            <a:ext cx="4946073" cy="923330"/>
          </a:xfrm>
          <a:prstGeom prst="rect">
            <a:avLst/>
          </a:prstGeom>
          <a:noFill/>
        </p:spPr>
        <p:txBody>
          <a:bodyPr wrap="square" rtlCol="0">
            <a:spAutoFit/>
          </a:bodyPr>
          <a:lstStyle/>
          <a:p>
            <a:r>
              <a:rPr lang="en-US" sz="5400" dirty="0" smtClean="0"/>
              <a:t>DS Series </a:t>
            </a:r>
            <a:endParaRPr lang="ru-RU" sz="5400" dirty="0"/>
          </a:p>
        </p:txBody>
      </p:sp>
      <p:sp>
        <p:nvSpPr>
          <p:cNvPr id="6" name="TextBox 5"/>
          <p:cNvSpPr txBox="1"/>
          <p:nvPr/>
        </p:nvSpPr>
        <p:spPr>
          <a:xfrm>
            <a:off x="121228" y="6253782"/>
            <a:ext cx="7360227" cy="369332"/>
          </a:xfrm>
          <a:prstGeom prst="rect">
            <a:avLst/>
          </a:prstGeom>
          <a:noFill/>
        </p:spPr>
        <p:txBody>
          <a:bodyPr wrap="square" rtlCol="0">
            <a:spAutoFit/>
          </a:bodyPr>
          <a:lstStyle/>
          <a:p>
            <a:r>
              <a:rPr lang="en-US" dirty="0" smtClean="0"/>
              <a:t>Must use on of the disk specs SSD based premium storage</a:t>
            </a:r>
            <a:endParaRPr lang="ru-RU" dirty="0"/>
          </a:p>
        </p:txBody>
      </p:sp>
      <p:pic>
        <p:nvPicPr>
          <p:cNvPr id="3" name="Picture 2"/>
          <p:cNvPicPr>
            <a:picLocks noChangeAspect="1"/>
          </p:cNvPicPr>
          <p:nvPr/>
        </p:nvPicPr>
        <p:blipFill>
          <a:blip r:embed="rId2"/>
          <a:stretch>
            <a:fillRect/>
          </a:stretch>
        </p:blipFill>
        <p:spPr>
          <a:xfrm>
            <a:off x="3394808" y="601580"/>
            <a:ext cx="8341736" cy="5399126"/>
          </a:xfrm>
          <a:prstGeom prst="rect">
            <a:avLst/>
          </a:prstGeom>
        </p:spPr>
      </p:pic>
    </p:spTree>
    <p:extLst>
      <p:ext uri="{BB962C8B-B14F-4D97-AF65-F5344CB8AC3E}">
        <p14:creationId xmlns:p14="http://schemas.microsoft.com/office/powerpoint/2010/main" val="3410849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551" y="212096"/>
            <a:ext cx="6905579" cy="769441"/>
          </a:xfrm>
          <a:prstGeom prst="rect">
            <a:avLst/>
          </a:prstGeom>
          <a:noFill/>
        </p:spPr>
        <p:txBody>
          <a:bodyPr wrap="square" rtlCol="0">
            <a:spAutoFit/>
          </a:bodyPr>
          <a:lstStyle/>
          <a:p>
            <a:r>
              <a:rPr lang="en-US" sz="4400" dirty="0" smtClean="0"/>
              <a:t>Azure Premium Storage</a:t>
            </a:r>
          </a:p>
        </p:txBody>
      </p:sp>
      <p:pic>
        <p:nvPicPr>
          <p:cNvPr id="4" name="Picture 3"/>
          <p:cNvPicPr>
            <a:picLocks noChangeAspect="1"/>
          </p:cNvPicPr>
          <p:nvPr/>
        </p:nvPicPr>
        <p:blipFill>
          <a:blip r:embed="rId2"/>
          <a:stretch>
            <a:fillRect/>
          </a:stretch>
        </p:blipFill>
        <p:spPr>
          <a:xfrm>
            <a:off x="348551" y="1115521"/>
            <a:ext cx="5857875" cy="1543050"/>
          </a:xfrm>
          <a:prstGeom prst="rect">
            <a:avLst/>
          </a:prstGeom>
        </p:spPr>
      </p:pic>
      <p:pic>
        <p:nvPicPr>
          <p:cNvPr id="5" name="Picture 4"/>
          <p:cNvPicPr>
            <a:picLocks noChangeAspect="1"/>
          </p:cNvPicPr>
          <p:nvPr/>
        </p:nvPicPr>
        <p:blipFill>
          <a:blip r:embed="rId3"/>
          <a:stretch>
            <a:fillRect/>
          </a:stretch>
        </p:blipFill>
        <p:spPr>
          <a:xfrm>
            <a:off x="121228" y="2938147"/>
            <a:ext cx="9315450" cy="1885950"/>
          </a:xfrm>
          <a:prstGeom prst="rect">
            <a:avLst/>
          </a:prstGeom>
        </p:spPr>
      </p:pic>
    </p:spTree>
    <p:extLst>
      <p:ext uri="{BB962C8B-B14F-4D97-AF65-F5344CB8AC3E}">
        <p14:creationId xmlns:p14="http://schemas.microsoft.com/office/powerpoint/2010/main" val="3034421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28" y="180475"/>
            <a:ext cx="4946073" cy="1477328"/>
          </a:xfrm>
          <a:prstGeom prst="rect">
            <a:avLst/>
          </a:prstGeom>
          <a:noFill/>
        </p:spPr>
        <p:txBody>
          <a:bodyPr wrap="square" rtlCol="0">
            <a:spAutoFit/>
          </a:bodyPr>
          <a:lstStyle/>
          <a:p>
            <a:r>
              <a:rPr lang="en-US" sz="5400" dirty="0" smtClean="0"/>
              <a:t>Godzilla series</a:t>
            </a:r>
          </a:p>
          <a:p>
            <a:endParaRPr lang="en-US" dirty="0" smtClean="0"/>
          </a:p>
          <a:p>
            <a:r>
              <a:rPr lang="en-US" dirty="0" smtClean="0"/>
              <a:t> </a:t>
            </a:r>
            <a:endParaRPr lang="ru-RU" dirty="0"/>
          </a:p>
        </p:txBody>
      </p:sp>
      <p:sp>
        <p:nvSpPr>
          <p:cNvPr id="6" name="TextBox 5"/>
          <p:cNvSpPr txBox="1"/>
          <p:nvPr/>
        </p:nvSpPr>
        <p:spPr>
          <a:xfrm>
            <a:off x="385923" y="5536133"/>
            <a:ext cx="7360227" cy="923330"/>
          </a:xfrm>
          <a:prstGeom prst="rect">
            <a:avLst/>
          </a:prstGeom>
          <a:noFill/>
        </p:spPr>
        <p:txBody>
          <a:bodyPr wrap="square" rtlCol="0">
            <a:spAutoFit/>
          </a:bodyPr>
          <a:lstStyle/>
          <a:p>
            <a:r>
              <a:rPr lang="en-US" dirty="0"/>
              <a:t>These machines, like the D-series, make use of a host-local SSD drive to place the temporary drive for performance. But the G-series virtual machines are sized to provide much more RAM.</a:t>
            </a:r>
            <a:endParaRPr lang="ru-RU"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68" y="15492"/>
            <a:ext cx="3247011" cy="3284621"/>
          </a:xfrm>
          <a:prstGeom prst="rect">
            <a:avLst/>
          </a:prstGeom>
        </p:spPr>
      </p:pic>
      <p:pic>
        <p:nvPicPr>
          <p:cNvPr id="8" name="Picture 7"/>
          <p:cNvPicPr>
            <a:picLocks noChangeAspect="1"/>
          </p:cNvPicPr>
          <p:nvPr/>
        </p:nvPicPr>
        <p:blipFill>
          <a:blip r:embed="rId3"/>
          <a:stretch>
            <a:fillRect/>
          </a:stretch>
        </p:blipFill>
        <p:spPr>
          <a:xfrm>
            <a:off x="954072" y="1074599"/>
            <a:ext cx="7496175" cy="4029075"/>
          </a:xfrm>
          <a:prstGeom prst="rect">
            <a:avLst/>
          </a:prstGeom>
        </p:spPr>
      </p:pic>
    </p:spTree>
    <p:extLst>
      <p:ext uri="{BB962C8B-B14F-4D97-AF65-F5344CB8AC3E}">
        <p14:creationId xmlns:p14="http://schemas.microsoft.com/office/powerpoint/2010/main" val="3131274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2937" y="228601"/>
            <a:ext cx="7266526" cy="1384995"/>
          </a:xfrm>
          <a:prstGeom prst="rect">
            <a:avLst/>
          </a:prstGeom>
          <a:noFill/>
        </p:spPr>
        <p:txBody>
          <a:bodyPr wrap="square" rtlCol="0">
            <a:spAutoFit/>
          </a:bodyPr>
          <a:lstStyle/>
          <a:p>
            <a:r>
              <a:rPr lang="en-US" sz="2800" dirty="0" smtClean="0"/>
              <a:t>Multiple Network Interface Card support</a:t>
            </a:r>
          </a:p>
          <a:p>
            <a:endParaRPr lang="en-US" sz="2800" dirty="0" smtClean="0"/>
          </a:p>
          <a:p>
            <a:r>
              <a:rPr lang="en-US" sz="2800" dirty="0" smtClean="0"/>
              <a:t> </a:t>
            </a:r>
            <a:endParaRPr lang="ru-RU" sz="28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graphicFrame>
        <p:nvGraphicFramePr>
          <p:cNvPr id="5" name="Table 4"/>
          <p:cNvGraphicFramePr>
            <a:graphicFrameLocks noGrp="1"/>
          </p:cNvGraphicFramePr>
          <p:nvPr>
            <p:extLst>
              <p:ext uri="{D42A27DB-BD31-4B8C-83A1-F6EECF244321}">
                <p14:modId xmlns:p14="http://schemas.microsoft.com/office/powerpoint/2010/main" val="871710583"/>
              </p:ext>
            </p:extLst>
          </p:nvPr>
        </p:nvGraphicFramePr>
        <p:xfrm>
          <a:off x="811463" y="1381403"/>
          <a:ext cx="8128000" cy="14833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NIC</a:t>
                      </a:r>
                      <a:endParaRPr lang="ru-RU" dirty="0"/>
                    </a:p>
                  </a:txBody>
                  <a:tcPr/>
                </a:tc>
                <a:tc>
                  <a:txBody>
                    <a:bodyPr/>
                    <a:lstStyle/>
                    <a:p>
                      <a:r>
                        <a:rPr lang="en-US" dirty="0" smtClean="0"/>
                        <a:t> VM size</a:t>
                      </a:r>
                      <a:endParaRPr lang="ru-RU" dirty="0"/>
                    </a:p>
                  </a:txBody>
                  <a:tcPr/>
                </a:tc>
              </a:tr>
              <a:tr h="370840">
                <a:tc>
                  <a:txBody>
                    <a:bodyPr/>
                    <a:lstStyle/>
                    <a:p>
                      <a:r>
                        <a:rPr lang="en-US" dirty="0" smtClean="0"/>
                        <a:t>1</a:t>
                      </a:r>
                      <a:endParaRPr lang="ru-RU" dirty="0"/>
                    </a:p>
                  </a:txBody>
                  <a:tcPr/>
                </a:tc>
                <a:tc>
                  <a:txBody>
                    <a:bodyPr/>
                    <a:lstStyle/>
                    <a:p>
                      <a:r>
                        <a:rPr lang="en-US" dirty="0" smtClean="0"/>
                        <a:t>All except</a:t>
                      </a:r>
                      <a:r>
                        <a:rPr lang="en-US" baseline="0" dirty="0" smtClean="0"/>
                        <a:t> below</a:t>
                      </a:r>
                      <a:endParaRPr lang="ru-RU" dirty="0"/>
                    </a:p>
                  </a:txBody>
                  <a:tcPr/>
                </a:tc>
              </a:tr>
              <a:tr h="370840">
                <a:tc>
                  <a:txBody>
                    <a:bodyPr/>
                    <a:lstStyle/>
                    <a:p>
                      <a:r>
                        <a:rPr lang="en-US" dirty="0" smtClean="0"/>
                        <a:t>2</a:t>
                      </a:r>
                      <a:endParaRPr lang="ru-RU" dirty="0"/>
                    </a:p>
                  </a:txBody>
                  <a:tcPr/>
                </a:tc>
                <a:tc>
                  <a:txBody>
                    <a:bodyPr/>
                    <a:lstStyle/>
                    <a:p>
                      <a:r>
                        <a:rPr lang="en-US" dirty="0" smtClean="0"/>
                        <a:t>A3,A6,A8,D3,D12,G3</a:t>
                      </a:r>
                      <a:endParaRPr lang="ru-RU" dirty="0"/>
                    </a:p>
                  </a:txBody>
                  <a:tcPr/>
                </a:tc>
              </a:tr>
              <a:tr h="370840">
                <a:tc>
                  <a:txBody>
                    <a:bodyPr/>
                    <a:lstStyle/>
                    <a:p>
                      <a:r>
                        <a:rPr lang="en-US" dirty="0" smtClean="0"/>
                        <a:t>4</a:t>
                      </a:r>
                      <a:endParaRPr lang="ru-RU" dirty="0"/>
                    </a:p>
                  </a:txBody>
                  <a:tcPr/>
                </a:tc>
                <a:tc>
                  <a:txBody>
                    <a:bodyPr/>
                    <a:lstStyle/>
                    <a:p>
                      <a:r>
                        <a:rPr lang="en-US" dirty="0" smtClean="0"/>
                        <a:t>A4,A7,A9,D4,D13,G4</a:t>
                      </a:r>
                      <a:endParaRPr lang="ru-RU" dirty="0"/>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411" y="3641558"/>
            <a:ext cx="6057900" cy="2590800"/>
          </a:xfrm>
          <a:prstGeom prst="rect">
            <a:avLst/>
          </a:prstGeom>
        </p:spPr>
      </p:pic>
    </p:spTree>
    <p:extLst>
      <p:ext uri="{BB962C8B-B14F-4D97-AF65-F5344CB8AC3E}">
        <p14:creationId xmlns:p14="http://schemas.microsoft.com/office/powerpoint/2010/main" val="28322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715" y="0"/>
            <a:ext cx="4932248" cy="1323439"/>
          </a:xfrm>
          <a:prstGeom prst="rect">
            <a:avLst/>
          </a:prstGeom>
          <a:noFill/>
        </p:spPr>
        <p:txBody>
          <a:bodyPr wrap="none" rtlCol="0">
            <a:spAutoFit/>
          </a:bodyPr>
          <a:lstStyle/>
          <a:p>
            <a:r>
              <a:rPr lang="en-US" sz="8000" dirty="0" smtClean="0"/>
              <a:t>CPU Types</a:t>
            </a:r>
            <a:endParaRPr lang="ru-RU" sz="8000" dirty="0"/>
          </a:p>
        </p:txBody>
      </p:sp>
      <p:sp>
        <p:nvSpPr>
          <p:cNvPr id="3" name="TextBox 2"/>
          <p:cNvSpPr txBox="1"/>
          <p:nvPr/>
        </p:nvSpPr>
        <p:spPr>
          <a:xfrm>
            <a:off x="176715" y="1468698"/>
            <a:ext cx="8710863" cy="1754326"/>
          </a:xfrm>
          <a:prstGeom prst="rect">
            <a:avLst/>
          </a:prstGeom>
          <a:noFill/>
        </p:spPr>
        <p:txBody>
          <a:bodyPr wrap="square" rtlCol="0">
            <a:spAutoFit/>
          </a:bodyPr>
          <a:lstStyle/>
          <a:p>
            <a:r>
              <a:rPr lang="en-US" b="1" dirty="0"/>
              <a:t>A-SERIES A0-A7</a:t>
            </a:r>
            <a:r>
              <a:rPr lang="en-US" dirty="0"/>
              <a:t>: </a:t>
            </a:r>
            <a:r>
              <a:rPr lang="en-US" i="1" dirty="0"/>
              <a:t>not officially </a:t>
            </a:r>
            <a:r>
              <a:rPr lang="en-US" i="1" dirty="0" smtClean="0"/>
              <a:t>specified ( may be AMD </a:t>
            </a:r>
            <a:r>
              <a:rPr lang="en-US" i="1" dirty="0" err="1" smtClean="0"/>
              <a:t>Optetron</a:t>
            </a:r>
            <a:r>
              <a:rPr lang="en-US" i="1" dirty="0" smtClean="0"/>
              <a:t> 1.6-2 GHz )</a:t>
            </a:r>
            <a:endParaRPr lang="en-US" dirty="0"/>
          </a:p>
          <a:p>
            <a:r>
              <a:rPr lang="en-US" b="1" dirty="0"/>
              <a:t>A-SERIES A8-A9-A10-A11</a:t>
            </a:r>
            <a:r>
              <a:rPr lang="en-US" dirty="0"/>
              <a:t>: Intel® Xeon® E5-2670 2.60 </a:t>
            </a:r>
            <a:r>
              <a:rPr lang="en-US" dirty="0" err="1"/>
              <a:t>Ghz</a:t>
            </a:r>
            <a:endParaRPr lang="en-US" dirty="0"/>
          </a:p>
          <a:p>
            <a:r>
              <a:rPr lang="en-US" b="1" dirty="0"/>
              <a:t>D-SERIES</a:t>
            </a:r>
            <a:r>
              <a:rPr lang="en-US" dirty="0"/>
              <a:t>: </a:t>
            </a:r>
            <a:r>
              <a:rPr lang="en-US" i="1" dirty="0"/>
              <a:t>not officially specified</a:t>
            </a:r>
            <a:endParaRPr lang="en-US" dirty="0"/>
          </a:p>
          <a:p>
            <a:r>
              <a:rPr lang="en-US" b="1" dirty="0"/>
              <a:t>DS-SERIES</a:t>
            </a:r>
            <a:r>
              <a:rPr lang="en-US" dirty="0"/>
              <a:t>: </a:t>
            </a:r>
            <a:r>
              <a:rPr lang="en-US" i="1" dirty="0"/>
              <a:t>not officially specified</a:t>
            </a:r>
            <a:endParaRPr lang="en-US" dirty="0"/>
          </a:p>
          <a:p>
            <a:r>
              <a:rPr lang="en-US" b="1" dirty="0"/>
              <a:t>G-SERIES</a:t>
            </a:r>
            <a:r>
              <a:rPr lang="en-US" dirty="0"/>
              <a:t>: </a:t>
            </a:r>
            <a:r>
              <a:rPr lang="en-US" dirty="0">
                <a:hlinkClick r:id="rId2" tooltip="Intel® Xeon® processor E5 v3 family"/>
              </a:rPr>
              <a:t>Intel® Xeon® processor E5 v3 family </a:t>
            </a:r>
            <a:endParaRPr lang="en-US" dirty="0"/>
          </a:p>
          <a:p>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1114"/>
            <a:ext cx="5285678" cy="40068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678" y="3114152"/>
            <a:ext cx="5001323" cy="37438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164" y="498259"/>
            <a:ext cx="4518251" cy="2543263"/>
          </a:xfrm>
          <a:prstGeom prst="rect">
            <a:avLst/>
          </a:prstGeom>
        </p:spPr>
      </p:pic>
    </p:spTree>
    <p:extLst>
      <p:ext uri="{BB962C8B-B14F-4D97-AF65-F5344CB8AC3E}">
        <p14:creationId xmlns:p14="http://schemas.microsoft.com/office/powerpoint/2010/main" val="291602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52216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740567" y="2261268"/>
            <a:ext cx="8451433" cy="4596732"/>
          </a:xfrm>
          <a:prstGeom prst="rect">
            <a:avLst/>
          </a:prstGeom>
        </p:spPr>
      </p:pic>
      <p:sp>
        <p:nvSpPr>
          <p:cNvPr id="2" name="TextBox 1"/>
          <p:cNvSpPr txBox="1"/>
          <p:nvPr/>
        </p:nvSpPr>
        <p:spPr>
          <a:xfrm>
            <a:off x="0" y="120316"/>
            <a:ext cx="6761747" cy="769441"/>
          </a:xfrm>
          <a:prstGeom prst="rect">
            <a:avLst/>
          </a:prstGeom>
          <a:noFill/>
        </p:spPr>
        <p:txBody>
          <a:bodyPr wrap="square" rtlCol="0">
            <a:spAutoFit/>
          </a:bodyPr>
          <a:lstStyle/>
          <a:p>
            <a:r>
              <a:rPr lang="en-US" sz="4400" dirty="0" smtClean="0"/>
              <a:t>Real life example</a:t>
            </a:r>
            <a:endParaRPr lang="ru-RU" sz="4400" dirty="0"/>
          </a:p>
        </p:txBody>
      </p:sp>
      <p:pic>
        <p:nvPicPr>
          <p:cNvPr id="4" name="Picture 3"/>
          <p:cNvPicPr>
            <a:picLocks noChangeAspect="1"/>
          </p:cNvPicPr>
          <p:nvPr/>
        </p:nvPicPr>
        <p:blipFill>
          <a:blip r:embed="rId3"/>
          <a:stretch>
            <a:fillRect/>
          </a:stretch>
        </p:blipFill>
        <p:spPr>
          <a:xfrm>
            <a:off x="5453062" y="120316"/>
            <a:ext cx="6315075" cy="185737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891848879"/>
              </p:ext>
            </p:extLst>
          </p:nvPr>
        </p:nvGraphicFramePr>
        <p:xfrm>
          <a:off x="193842" y="906301"/>
          <a:ext cx="5400844" cy="1483360"/>
        </p:xfrm>
        <a:graphic>
          <a:graphicData uri="http://schemas.openxmlformats.org/drawingml/2006/table">
            <a:tbl>
              <a:tblPr firstRow="1" bandRow="1">
                <a:tableStyleId>{5C22544A-7EE6-4342-B048-85BDC9FD1C3A}</a:tableStyleId>
              </a:tblPr>
              <a:tblGrid>
                <a:gridCol w="4089401"/>
                <a:gridCol w="1311443"/>
              </a:tblGrid>
              <a:tr h="370840">
                <a:tc>
                  <a:txBody>
                    <a:bodyPr/>
                    <a:lstStyle/>
                    <a:p>
                      <a:r>
                        <a:rPr lang="en-US" dirty="0" smtClean="0"/>
                        <a:t>D14 / CentOS 6.5</a:t>
                      </a:r>
                      <a:r>
                        <a:rPr lang="en-US" baseline="0" dirty="0" smtClean="0"/>
                        <a:t> / $1.5 per hour</a:t>
                      </a:r>
                      <a:endParaRPr lang="ru-RU" dirty="0"/>
                    </a:p>
                  </a:txBody>
                  <a:tcPr/>
                </a:tc>
                <a:tc>
                  <a:txBody>
                    <a:bodyPr/>
                    <a:lstStyle/>
                    <a:p>
                      <a:r>
                        <a:rPr lang="en-US" dirty="0" smtClean="0"/>
                        <a:t>16 cores</a:t>
                      </a:r>
                      <a:endParaRPr lang="ru-RU" dirty="0"/>
                    </a:p>
                  </a:txBody>
                  <a:tcPr/>
                </a:tc>
              </a:tr>
              <a:tr h="370840">
                <a:tc>
                  <a:txBody>
                    <a:bodyPr/>
                    <a:lstStyle/>
                    <a:p>
                      <a:r>
                        <a:rPr lang="en-US" dirty="0" smtClean="0"/>
                        <a:t>RAM</a:t>
                      </a:r>
                      <a:endParaRPr lang="ru-RU" dirty="0"/>
                    </a:p>
                  </a:txBody>
                  <a:tcPr/>
                </a:tc>
                <a:tc>
                  <a:txBody>
                    <a:bodyPr/>
                    <a:lstStyle/>
                    <a:p>
                      <a:r>
                        <a:rPr lang="en-US" dirty="0" smtClean="0"/>
                        <a:t>112 Gb</a:t>
                      </a:r>
                      <a:endParaRPr lang="ru-RU" dirty="0"/>
                    </a:p>
                  </a:txBody>
                  <a:tcPr/>
                </a:tc>
              </a:tr>
              <a:tr h="370840">
                <a:tc>
                  <a:txBody>
                    <a:bodyPr/>
                    <a:lstStyle/>
                    <a:p>
                      <a:r>
                        <a:rPr lang="en-US" dirty="0" smtClean="0"/>
                        <a:t>Persistent</a:t>
                      </a:r>
                      <a:r>
                        <a:rPr lang="en-US" baseline="0" dirty="0" smtClean="0"/>
                        <a:t> storage ( blobs )</a:t>
                      </a:r>
                      <a:endParaRPr lang="ru-RU" dirty="0"/>
                    </a:p>
                  </a:txBody>
                  <a:tcPr/>
                </a:tc>
                <a:tc>
                  <a:txBody>
                    <a:bodyPr/>
                    <a:lstStyle/>
                    <a:p>
                      <a:r>
                        <a:rPr lang="en-US" dirty="0" smtClean="0"/>
                        <a:t>30 Gb</a:t>
                      </a:r>
                      <a:endParaRPr lang="ru-RU" dirty="0"/>
                    </a:p>
                  </a:txBody>
                  <a:tcPr/>
                </a:tc>
              </a:tr>
              <a:tr h="370840">
                <a:tc>
                  <a:txBody>
                    <a:bodyPr/>
                    <a:lstStyle/>
                    <a:p>
                      <a:r>
                        <a:rPr lang="en-US" dirty="0" smtClean="0"/>
                        <a:t>Ephemeral</a:t>
                      </a:r>
                      <a:r>
                        <a:rPr lang="en-US" baseline="0" dirty="0" smtClean="0"/>
                        <a:t> ( SSD cache ) storage </a:t>
                      </a:r>
                      <a:endParaRPr lang="ru-RU" dirty="0"/>
                    </a:p>
                  </a:txBody>
                  <a:tcPr/>
                </a:tc>
                <a:tc>
                  <a:txBody>
                    <a:bodyPr/>
                    <a:lstStyle/>
                    <a:p>
                      <a:r>
                        <a:rPr lang="en-US" dirty="0" smtClean="0"/>
                        <a:t>800 GB</a:t>
                      </a:r>
                      <a:endParaRPr lang="ru-RU" dirty="0"/>
                    </a:p>
                  </a:txBody>
                  <a:tcPr/>
                </a:tc>
              </a:tr>
            </a:tbl>
          </a:graphicData>
        </a:graphic>
      </p:graphicFrame>
    </p:spTree>
    <p:extLst>
      <p:ext uri="{BB962C8B-B14F-4D97-AF65-F5344CB8AC3E}">
        <p14:creationId xmlns:p14="http://schemas.microsoft.com/office/powerpoint/2010/main" val="322585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38228" y="966774"/>
            <a:ext cx="7265845" cy="5891226"/>
          </a:xfrm>
          <a:prstGeom prst="rect">
            <a:avLst/>
          </a:prstGeom>
        </p:spPr>
      </p:pic>
      <p:sp>
        <p:nvSpPr>
          <p:cNvPr id="5" name="TextBox 4"/>
          <p:cNvSpPr txBox="1"/>
          <p:nvPr/>
        </p:nvSpPr>
        <p:spPr>
          <a:xfrm>
            <a:off x="180473" y="168443"/>
            <a:ext cx="9332940" cy="646331"/>
          </a:xfrm>
          <a:prstGeom prst="rect">
            <a:avLst/>
          </a:prstGeom>
          <a:noFill/>
        </p:spPr>
        <p:txBody>
          <a:bodyPr wrap="none" rtlCol="0">
            <a:spAutoFit/>
          </a:bodyPr>
          <a:lstStyle/>
          <a:p>
            <a:r>
              <a:rPr lang="en-US" sz="3600" dirty="0" smtClean="0"/>
              <a:t>Azure blob storage – speed up by RAID array</a:t>
            </a:r>
            <a:endParaRPr lang="ru-RU"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9" y="1177025"/>
            <a:ext cx="3820722" cy="2865541"/>
          </a:xfrm>
          <a:prstGeom prst="rect">
            <a:avLst/>
          </a:prstGeom>
        </p:spPr>
      </p:pic>
    </p:spTree>
    <p:extLst>
      <p:ext uri="{BB962C8B-B14F-4D97-AF65-F5344CB8AC3E}">
        <p14:creationId xmlns:p14="http://schemas.microsoft.com/office/powerpoint/2010/main" val="57195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473" y="168443"/>
            <a:ext cx="9332940" cy="646331"/>
          </a:xfrm>
          <a:prstGeom prst="rect">
            <a:avLst/>
          </a:prstGeom>
          <a:noFill/>
        </p:spPr>
        <p:txBody>
          <a:bodyPr wrap="none" rtlCol="0">
            <a:spAutoFit/>
          </a:bodyPr>
          <a:lstStyle/>
          <a:p>
            <a:r>
              <a:rPr lang="en-US" sz="3600" dirty="0" smtClean="0"/>
              <a:t>Azure blob storage – speed up by RAID array</a:t>
            </a:r>
            <a:endParaRPr lang="ru-RU" sz="3600" dirty="0"/>
          </a:p>
        </p:txBody>
      </p:sp>
      <p:pic>
        <p:nvPicPr>
          <p:cNvPr id="16386" name="Picture 2" descr="SQLIO_SumTabl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986" y="1333023"/>
            <a:ext cx="8353372" cy="23777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0473" y="4963511"/>
            <a:ext cx="11883228"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Combining </a:t>
            </a:r>
            <a:r>
              <a:rPr lang="en-US" dirty="0"/>
              <a:t>disks using</a:t>
            </a:r>
            <a:r>
              <a:rPr lang="en-US" b="1" dirty="0"/>
              <a:t> Storage Spaces</a:t>
            </a:r>
            <a:r>
              <a:rPr lang="en-US" dirty="0"/>
              <a:t> gives increase bandwidth in the times- </a:t>
            </a:r>
            <a:r>
              <a:rPr lang="en-US" b="1" dirty="0"/>
              <a:t>from 2.8 to 9.25 times</a:t>
            </a:r>
            <a:r>
              <a:rPr lang="en-US" dirty="0"/>
              <a:t> depending on the scenario</a:t>
            </a:r>
          </a:p>
          <a:p>
            <a:pPr marL="285750" indent="-285750">
              <a:buFont typeface="Arial" panose="020B0604020202020204" pitchFamily="34" charset="0"/>
              <a:buChar char="•"/>
            </a:pPr>
            <a:r>
              <a:rPr lang="en-US" dirty="0"/>
              <a:t>If you use </a:t>
            </a:r>
            <a:r>
              <a:rPr lang="en-US" b="1" dirty="0"/>
              <a:t>1 drive</a:t>
            </a:r>
            <a:r>
              <a:rPr lang="en-US" dirty="0"/>
              <a:t> max speed is achieved when operations read-</a:t>
            </a:r>
            <a:r>
              <a:rPr lang="en-US" b="1" dirty="0"/>
              <a:t>31,33 MB/s</a:t>
            </a:r>
            <a:r>
              <a:rPr lang="en-US" dirty="0"/>
              <a:t>, while the indicator of the IOPS is equal to its declared Microsoft (500 IOPS per disk data)</a:t>
            </a:r>
          </a:p>
          <a:p>
            <a:pPr marL="285750" indent="-285750">
              <a:buFont typeface="Arial" panose="020B0604020202020204" pitchFamily="34" charset="0"/>
              <a:buChar char="•"/>
            </a:pPr>
            <a:r>
              <a:rPr lang="en-US" dirty="0"/>
              <a:t>Maximum speed when using </a:t>
            </a:r>
            <a:r>
              <a:rPr lang="en-US" b="1" dirty="0"/>
              <a:t>16 discs</a:t>
            </a:r>
            <a:r>
              <a:rPr lang="en-US" dirty="0"/>
              <a:t> recorded in the script consistently record – </a:t>
            </a:r>
            <a:r>
              <a:rPr lang="en-US" b="1" dirty="0"/>
              <a:t>287,45 MB/</a:t>
            </a:r>
            <a:r>
              <a:rPr lang="en-US" b="1" dirty="0" err="1"/>
              <a:t>s</a:t>
            </a:r>
            <a:r>
              <a:rPr lang="en-US" dirty="0" err="1"/>
              <a:t>when</a:t>
            </a:r>
            <a:r>
              <a:rPr lang="en-US" dirty="0"/>
              <a:t> </a:t>
            </a:r>
            <a:r>
              <a:rPr lang="en-US" b="1" dirty="0"/>
              <a:t>IOPS = 4599,34</a:t>
            </a:r>
            <a:endParaRPr lang="en-US" dirty="0"/>
          </a:p>
          <a:p>
            <a:endParaRPr lang="ru-RU"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62" y="1180631"/>
            <a:ext cx="2342857" cy="3600000"/>
          </a:xfrm>
          <a:prstGeom prst="rect">
            <a:avLst/>
          </a:prstGeom>
        </p:spPr>
      </p:pic>
    </p:spTree>
    <p:extLst>
      <p:ext uri="{BB962C8B-B14F-4D97-AF65-F5344CB8AC3E}">
        <p14:creationId xmlns:p14="http://schemas.microsoft.com/office/powerpoint/2010/main" val="309961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90" y="170138"/>
            <a:ext cx="4946073" cy="1446550"/>
          </a:xfrm>
          <a:prstGeom prst="rect">
            <a:avLst/>
          </a:prstGeom>
          <a:noFill/>
        </p:spPr>
        <p:txBody>
          <a:bodyPr wrap="square" rtlCol="0">
            <a:spAutoFit/>
          </a:bodyPr>
          <a:lstStyle/>
          <a:p>
            <a:r>
              <a:rPr lang="en-US" sz="4400" dirty="0" smtClean="0"/>
              <a:t>CPU performance</a:t>
            </a:r>
          </a:p>
          <a:p>
            <a:r>
              <a:rPr lang="en-US" sz="4400" dirty="0" smtClean="0"/>
              <a:t> </a:t>
            </a:r>
            <a:endParaRPr lang="ru-RU" sz="4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106445"/>
            <a:ext cx="9666172" cy="1200329"/>
          </a:xfrm>
          <a:prstGeom prst="rect">
            <a:avLst/>
          </a:prstGeom>
          <a:noFill/>
        </p:spPr>
        <p:txBody>
          <a:bodyPr wrap="none" rtlCol="0">
            <a:spAutoFit/>
          </a:bodyPr>
          <a:lstStyle/>
          <a:p>
            <a:r>
              <a:rPr lang="en-US" dirty="0" smtClean="0"/>
              <a:t>On </a:t>
            </a:r>
            <a:r>
              <a:rPr lang="en-US" dirty="0"/>
              <a:t>average, Microsoft Azure’s D-Series VMs outperformed their A-Series counterparts by 58</a:t>
            </a:r>
          </a:p>
          <a:p>
            <a:r>
              <a:rPr lang="en-US" dirty="0"/>
              <a:t>percent (see chart below). The difference between the A4 and D4 was only 43 percent due to</a:t>
            </a:r>
          </a:p>
          <a:p>
            <a:r>
              <a:rPr lang="en-US" dirty="0"/>
              <a:t>the considerable performance variation within the D4 instance</a:t>
            </a:r>
          </a:p>
          <a:p>
            <a:endParaRPr lang="ru-RU" dirty="0"/>
          </a:p>
        </p:txBody>
      </p:sp>
      <p:pic>
        <p:nvPicPr>
          <p:cNvPr id="3" name="Picture 2"/>
          <p:cNvPicPr>
            <a:picLocks noChangeAspect="1"/>
          </p:cNvPicPr>
          <p:nvPr/>
        </p:nvPicPr>
        <p:blipFill>
          <a:blip r:embed="rId2"/>
          <a:stretch>
            <a:fillRect/>
          </a:stretch>
        </p:blipFill>
        <p:spPr>
          <a:xfrm>
            <a:off x="929188" y="932698"/>
            <a:ext cx="8601075" cy="3933825"/>
          </a:xfrm>
          <a:prstGeom prst="rect">
            <a:avLst/>
          </a:prstGeom>
        </p:spPr>
      </p:pic>
    </p:spTree>
    <p:extLst>
      <p:ext uri="{BB962C8B-B14F-4D97-AF65-F5344CB8AC3E}">
        <p14:creationId xmlns:p14="http://schemas.microsoft.com/office/powerpoint/2010/main" val="267396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15" y="180475"/>
            <a:ext cx="4946073" cy="2123658"/>
          </a:xfrm>
          <a:prstGeom prst="rect">
            <a:avLst/>
          </a:prstGeom>
          <a:noFill/>
        </p:spPr>
        <p:txBody>
          <a:bodyPr wrap="square" rtlCol="0">
            <a:spAutoFit/>
          </a:bodyPr>
          <a:lstStyle/>
          <a:p>
            <a:r>
              <a:rPr lang="en-US" sz="4400" dirty="0" smtClean="0"/>
              <a:t>CPU variability</a:t>
            </a:r>
          </a:p>
          <a:p>
            <a:endParaRPr lang="en-US" sz="4400" dirty="0" smtClean="0"/>
          </a:p>
          <a:p>
            <a:r>
              <a:rPr lang="en-US" sz="4400" dirty="0" smtClean="0"/>
              <a:t> </a:t>
            </a:r>
            <a:endParaRPr lang="ru-RU" sz="4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3" name="TextBox 2"/>
          <p:cNvSpPr txBox="1"/>
          <p:nvPr/>
        </p:nvSpPr>
        <p:spPr>
          <a:xfrm>
            <a:off x="421105" y="5341647"/>
            <a:ext cx="11309683" cy="1754326"/>
          </a:xfrm>
          <a:prstGeom prst="rect">
            <a:avLst/>
          </a:prstGeom>
          <a:noFill/>
        </p:spPr>
        <p:txBody>
          <a:bodyPr wrap="square" rtlCol="0">
            <a:spAutoFit/>
          </a:bodyPr>
          <a:lstStyle/>
          <a:p>
            <a:r>
              <a:rPr lang="en-US" dirty="0" smtClean="0"/>
              <a:t>AMD </a:t>
            </a:r>
            <a:r>
              <a:rPr lang="en-US" dirty="0" err="1" smtClean="0"/>
              <a:t>OpteronTM</a:t>
            </a:r>
            <a:r>
              <a:rPr lang="en-US" dirty="0" smtClean="0"/>
              <a:t> </a:t>
            </a:r>
            <a:r>
              <a:rPr lang="en-US" dirty="0"/>
              <a:t>Processor 4171 HE and the Intel Xeon CPU </a:t>
            </a:r>
            <a:r>
              <a:rPr lang="en-US" dirty="0" smtClean="0"/>
              <a:t>E5-2660</a:t>
            </a:r>
          </a:p>
          <a:p>
            <a:r>
              <a:rPr lang="en-US" dirty="0"/>
              <a:t>The AMD-based VMs exhibited a 6 percent performance advantage in integer-related</a:t>
            </a:r>
          </a:p>
          <a:p>
            <a:r>
              <a:rPr lang="en-US" dirty="0"/>
              <a:t>compute tasks, while the Intel-based VMs exhibited a 3 percent performance advantage in</a:t>
            </a:r>
          </a:p>
          <a:p>
            <a:r>
              <a:rPr lang="en-US" dirty="0"/>
              <a:t>floating point-related compute tasks</a:t>
            </a:r>
          </a:p>
          <a:p>
            <a:endParaRPr lang="en-US" dirty="0"/>
          </a:p>
          <a:p>
            <a:endParaRPr lang="ru-RU" dirty="0"/>
          </a:p>
        </p:txBody>
      </p:sp>
      <p:pic>
        <p:nvPicPr>
          <p:cNvPr id="6" name="Picture 5"/>
          <p:cNvPicPr>
            <a:picLocks noChangeAspect="1"/>
          </p:cNvPicPr>
          <p:nvPr/>
        </p:nvPicPr>
        <p:blipFill>
          <a:blip r:embed="rId2"/>
          <a:stretch>
            <a:fillRect/>
          </a:stretch>
        </p:blipFill>
        <p:spPr>
          <a:xfrm>
            <a:off x="276976" y="1056021"/>
            <a:ext cx="9496425" cy="4048125"/>
          </a:xfrm>
          <a:prstGeom prst="rect">
            <a:avLst/>
          </a:prstGeom>
        </p:spPr>
      </p:pic>
    </p:spTree>
    <p:extLst>
      <p:ext uri="{BB962C8B-B14F-4D97-AF65-F5344CB8AC3E}">
        <p14:creationId xmlns:p14="http://schemas.microsoft.com/office/powerpoint/2010/main" val="405501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8866726" cy="2585323"/>
          </a:xfrm>
          <a:prstGeom prst="rect">
            <a:avLst/>
          </a:prstGeom>
          <a:noFill/>
        </p:spPr>
        <p:txBody>
          <a:bodyPr wrap="square" rtlCol="0">
            <a:spAutoFit/>
          </a:bodyPr>
          <a:lstStyle/>
          <a:p>
            <a:r>
              <a:rPr lang="en-US" sz="5400" dirty="0" smtClean="0"/>
              <a:t>Memory bandwidth</a:t>
            </a:r>
          </a:p>
          <a:p>
            <a:endParaRPr lang="en-US" sz="5400" dirty="0" smtClean="0"/>
          </a:p>
          <a:p>
            <a:r>
              <a:rPr lang="en-US" sz="5400" dirty="0" smtClean="0"/>
              <a:t>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pic>
        <p:nvPicPr>
          <p:cNvPr id="6" name="Picture 5"/>
          <p:cNvPicPr>
            <a:picLocks noChangeAspect="1"/>
          </p:cNvPicPr>
          <p:nvPr/>
        </p:nvPicPr>
        <p:blipFill>
          <a:blip r:embed="rId2"/>
          <a:stretch>
            <a:fillRect/>
          </a:stretch>
        </p:blipFill>
        <p:spPr>
          <a:xfrm>
            <a:off x="912896" y="985085"/>
            <a:ext cx="9163050" cy="4286250"/>
          </a:xfrm>
          <a:prstGeom prst="rect">
            <a:avLst/>
          </a:prstGeom>
        </p:spPr>
      </p:pic>
      <p:sp>
        <p:nvSpPr>
          <p:cNvPr id="9" name="TextBox 8"/>
          <p:cNvSpPr txBox="1"/>
          <p:nvPr/>
        </p:nvSpPr>
        <p:spPr>
          <a:xfrm>
            <a:off x="618695" y="5302773"/>
            <a:ext cx="10457671" cy="2031325"/>
          </a:xfrm>
          <a:prstGeom prst="rect">
            <a:avLst/>
          </a:prstGeom>
          <a:noFill/>
        </p:spPr>
        <p:txBody>
          <a:bodyPr wrap="none" rtlCol="0">
            <a:spAutoFit/>
          </a:bodyPr>
          <a:lstStyle/>
          <a:p>
            <a:r>
              <a:rPr lang="en-US" dirty="0"/>
              <a:t>Different types of hardware had an impact on the memory bandwidth of the A-Series.</a:t>
            </a:r>
          </a:p>
          <a:p>
            <a:r>
              <a:rPr lang="en-US" dirty="0"/>
              <a:t>VMs running on an AMD Opteron Processor 4171 HE showed 60% higher memory bandwidth</a:t>
            </a:r>
          </a:p>
          <a:p>
            <a:r>
              <a:rPr lang="en-US" dirty="0"/>
              <a:t>than VMs running on the Intel Xeon CPU </a:t>
            </a:r>
            <a:r>
              <a:rPr lang="en-US" dirty="0" smtClean="0"/>
              <a:t>E5-2660. </a:t>
            </a:r>
            <a:r>
              <a:rPr lang="en-US" dirty="0"/>
              <a:t>The highest memory bandwidth observed for </a:t>
            </a:r>
            <a:endParaRPr lang="en-US" dirty="0" smtClean="0"/>
          </a:p>
          <a:p>
            <a:r>
              <a:rPr lang="en-US" dirty="0" smtClean="0"/>
              <a:t>the </a:t>
            </a:r>
            <a:r>
              <a:rPr lang="en-US" dirty="0"/>
              <a:t>A-Series was 10.9 GB/s, </a:t>
            </a:r>
            <a:r>
              <a:rPr lang="en-US" dirty="0" smtClean="0"/>
              <a:t>whereas the </a:t>
            </a:r>
            <a:r>
              <a:rPr lang="en-US" dirty="0"/>
              <a:t>highest recorded bandwidth for the D-Series was 58 percent </a:t>
            </a:r>
            <a:endParaRPr lang="en-US" dirty="0" smtClean="0"/>
          </a:p>
          <a:p>
            <a:r>
              <a:rPr lang="en-US" dirty="0" smtClean="0"/>
              <a:t>higher</a:t>
            </a:r>
            <a:r>
              <a:rPr lang="en-US" dirty="0"/>
              <a:t>, at 17.2 GB/s.</a:t>
            </a:r>
          </a:p>
          <a:p>
            <a:endParaRPr lang="en-US" dirty="0"/>
          </a:p>
          <a:p>
            <a:endParaRPr lang="ru-RU" dirty="0"/>
          </a:p>
        </p:txBody>
      </p:sp>
    </p:spTree>
    <p:extLst>
      <p:ext uri="{BB962C8B-B14F-4D97-AF65-F5344CB8AC3E}">
        <p14:creationId xmlns:p14="http://schemas.microsoft.com/office/powerpoint/2010/main" val="246049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0310516" cy="2585323"/>
          </a:xfrm>
          <a:prstGeom prst="rect">
            <a:avLst/>
          </a:prstGeom>
          <a:noFill/>
        </p:spPr>
        <p:txBody>
          <a:bodyPr wrap="square" rtlCol="0">
            <a:spAutoFit/>
          </a:bodyPr>
          <a:lstStyle/>
          <a:p>
            <a:r>
              <a:rPr lang="en-US" sz="5400" dirty="0" smtClean="0"/>
              <a:t>Memory bandwidth variations</a:t>
            </a:r>
          </a:p>
          <a:p>
            <a:endParaRPr lang="en-US" sz="5400" dirty="0" smtClean="0"/>
          </a:p>
          <a:p>
            <a:r>
              <a:rPr lang="en-US" sz="5400" dirty="0" smtClean="0"/>
              <a:t>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10012228" cy="1200329"/>
          </a:xfrm>
          <a:prstGeom prst="rect">
            <a:avLst/>
          </a:prstGeom>
          <a:noFill/>
        </p:spPr>
        <p:txBody>
          <a:bodyPr wrap="none" rtlCol="0">
            <a:spAutoFit/>
          </a:bodyPr>
          <a:lstStyle/>
          <a:p>
            <a:r>
              <a:rPr lang="en-US" dirty="0"/>
              <a:t>The A2, A3, D2 and D4 instances had relatively large fluctuations in memory bandwidth. The</a:t>
            </a:r>
          </a:p>
          <a:p>
            <a:r>
              <a:rPr lang="en-US" dirty="0"/>
              <a:t>Performance Variability for A2, A3, D2 and D4 were 20%, 24%, 27% and 52% respectively, while</a:t>
            </a:r>
          </a:p>
          <a:p>
            <a:r>
              <a:rPr lang="en-US" dirty="0"/>
              <a:t>the average Performance Variability for the other instances was approximately 4% </a:t>
            </a:r>
          </a:p>
          <a:p>
            <a:endParaRPr lang="ru-RU" dirty="0"/>
          </a:p>
        </p:txBody>
      </p:sp>
      <p:pic>
        <p:nvPicPr>
          <p:cNvPr id="3" name="Picture 2"/>
          <p:cNvPicPr>
            <a:picLocks noChangeAspect="1"/>
          </p:cNvPicPr>
          <p:nvPr/>
        </p:nvPicPr>
        <p:blipFill>
          <a:blip r:embed="rId2"/>
          <a:stretch>
            <a:fillRect/>
          </a:stretch>
        </p:blipFill>
        <p:spPr>
          <a:xfrm>
            <a:off x="366211" y="941722"/>
            <a:ext cx="9991725" cy="4276725"/>
          </a:xfrm>
          <a:prstGeom prst="rect">
            <a:avLst/>
          </a:prstGeom>
        </p:spPr>
      </p:pic>
    </p:spTree>
    <p:extLst>
      <p:ext uri="{BB962C8B-B14F-4D97-AF65-F5344CB8AC3E}">
        <p14:creationId xmlns:p14="http://schemas.microsoft.com/office/powerpoint/2010/main" val="317379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83198"/>
            <a:ext cx="8963025" cy="4219575"/>
          </a:xfrm>
          <a:prstGeom prst="rect">
            <a:avLst/>
          </a:prstGeom>
        </p:spPr>
      </p:pic>
      <p:sp>
        <p:nvSpPr>
          <p:cNvPr id="2" name="TextBox 1"/>
          <p:cNvSpPr txBox="1"/>
          <p:nvPr/>
        </p:nvSpPr>
        <p:spPr>
          <a:xfrm>
            <a:off x="217116" y="12032"/>
            <a:ext cx="11670084"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(sequential write)</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854044" cy="923330"/>
          </a:xfrm>
          <a:prstGeom prst="rect">
            <a:avLst/>
          </a:prstGeom>
          <a:noFill/>
        </p:spPr>
        <p:txBody>
          <a:bodyPr wrap="none" rtlCol="0">
            <a:spAutoFit/>
          </a:bodyPr>
          <a:lstStyle/>
          <a:p>
            <a:r>
              <a:rPr lang="en-US" dirty="0"/>
              <a:t>The D-Series VMs on average had 6.3X greater local sequential write IOPS than their A-Series</a:t>
            </a:r>
          </a:p>
          <a:p>
            <a:r>
              <a:rPr lang="en-US" dirty="0"/>
              <a:t>counterparts:</a:t>
            </a:r>
          </a:p>
          <a:p>
            <a:endParaRPr lang="ru-RU" dirty="0"/>
          </a:p>
        </p:txBody>
      </p:sp>
    </p:spTree>
    <p:extLst>
      <p:ext uri="{BB962C8B-B14F-4D97-AF65-F5344CB8AC3E}">
        <p14:creationId xmlns:p14="http://schemas.microsoft.com/office/powerpoint/2010/main" val="3255114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381326"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(random write)</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674508" cy="923330"/>
          </a:xfrm>
          <a:prstGeom prst="rect">
            <a:avLst/>
          </a:prstGeom>
          <a:noFill/>
        </p:spPr>
        <p:txBody>
          <a:bodyPr wrap="none" rtlCol="0">
            <a:spAutoFit/>
          </a:bodyPr>
          <a:lstStyle/>
          <a:p>
            <a:r>
              <a:rPr lang="en-US" dirty="0"/>
              <a:t>The D-Series VMs on average had 13.7x greater local random write IOPS than their A-Series</a:t>
            </a:r>
          </a:p>
          <a:p>
            <a:r>
              <a:rPr lang="en-US" dirty="0"/>
              <a:t>counterparts:</a:t>
            </a:r>
          </a:p>
          <a:p>
            <a:endParaRPr lang="ru-RU" dirty="0"/>
          </a:p>
        </p:txBody>
      </p:sp>
      <p:pic>
        <p:nvPicPr>
          <p:cNvPr id="6" name="Picture 5"/>
          <p:cNvPicPr>
            <a:picLocks noChangeAspect="1"/>
          </p:cNvPicPr>
          <p:nvPr/>
        </p:nvPicPr>
        <p:blipFill>
          <a:blip r:embed="rId2"/>
          <a:stretch>
            <a:fillRect/>
          </a:stretch>
        </p:blipFill>
        <p:spPr>
          <a:xfrm>
            <a:off x="1179094" y="935362"/>
            <a:ext cx="6605338" cy="4354630"/>
          </a:xfrm>
          <a:prstGeom prst="rect">
            <a:avLst/>
          </a:prstGeom>
        </p:spPr>
      </p:pic>
    </p:spTree>
    <p:extLst>
      <p:ext uri="{BB962C8B-B14F-4D97-AF65-F5344CB8AC3E}">
        <p14:creationId xmlns:p14="http://schemas.microsoft.com/office/powerpoint/2010/main" val="3717374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(sequential read )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789924" cy="923330"/>
          </a:xfrm>
          <a:prstGeom prst="rect">
            <a:avLst/>
          </a:prstGeom>
          <a:noFill/>
        </p:spPr>
        <p:txBody>
          <a:bodyPr wrap="none" rtlCol="0">
            <a:spAutoFit/>
          </a:bodyPr>
          <a:lstStyle/>
          <a:p>
            <a:r>
              <a:rPr lang="en-US" dirty="0"/>
              <a:t>The D-Series VMs on average had 2.7x greater local sequential read IOPS than their A-Series</a:t>
            </a:r>
          </a:p>
          <a:p>
            <a:r>
              <a:rPr lang="en-US" dirty="0"/>
              <a:t>counterparts:</a:t>
            </a:r>
          </a:p>
          <a:p>
            <a:endParaRPr lang="ru-RU" dirty="0"/>
          </a:p>
        </p:txBody>
      </p:sp>
      <p:pic>
        <p:nvPicPr>
          <p:cNvPr id="3" name="Picture 2"/>
          <p:cNvPicPr>
            <a:picLocks noChangeAspect="1"/>
          </p:cNvPicPr>
          <p:nvPr/>
        </p:nvPicPr>
        <p:blipFill>
          <a:blip r:embed="rId2"/>
          <a:stretch>
            <a:fillRect/>
          </a:stretch>
        </p:blipFill>
        <p:spPr>
          <a:xfrm>
            <a:off x="1088736" y="892698"/>
            <a:ext cx="8734425" cy="4410075"/>
          </a:xfrm>
          <a:prstGeom prst="rect">
            <a:avLst/>
          </a:prstGeom>
        </p:spPr>
      </p:pic>
    </p:spTree>
    <p:extLst>
      <p:ext uri="{BB962C8B-B14F-4D97-AF65-F5344CB8AC3E}">
        <p14:creationId xmlns:p14="http://schemas.microsoft.com/office/powerpoint/2010/main" val="127437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73" y="1309255"/>
            <a:ext cx="11786258" cy="4125190"/>
          </a:xfrm>
          <a:prstGeom prst="rect">
            <a:avLst/>
          </a:prstGeom>
        </p:spPr>
      </p:pic>
      <p:sp>
        <p:nvSpPr>
          <p:cNvPr id="8" name="Title 1"/>
          <p:cNvSpPr txBox="1">
            <a:spLocks/>
          </p:cNvSpPr>
          <p:nvPr/>
        </p:nvSpPr>
        <p:spPr>
          <a:xfrm>
            <a:off x="1226127" y="221950"/>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Зачем нам облачные технологии</a:t>
            </a:r>
            <a:r>
              <a:rPr lang="en-US" sz="5400" b="1" dirty="0" smtClean="0"/>
              <a:t>?</a:t>
            </a:r>
            <a:endParaRPr lang="ru-RU" sz="5400" b="1" dirty="0"/>
          </a:p>
        </p:txBody>
      </p:sp>
    </p:spTree>
    <p:extLst>
      <p:ext uri="{BB962C8B-B14F-4D97-AF65-F5344CB8AC3E}">
        <p14:creationId xmlns:p14="http://schemas.microsoft.com/office/powerpoint/2010/main" val="3341570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(random read)</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520620" cy="923330"/>
          </a:xfrm>
          <a:prstGeom prst="rect">
            <a:avLst/>
          </a:prstGeom>
          <a:noFill/>
        </p:spPr>
        <p:txBody>
          <a:bodyPr wrap="none" rtlCol="0">
            <a:spAutoFit/>
          </a:bodyPr>
          <a:lstStyle/>
          <a:p>
            <a:r>
              <a:rPr lang="en-US" dirty="0"/>
              <a:t>The D-Series VMs on average had 4.1x greater local random read IOPS than their A-Series</a:t>
            </a:r>
          </a:p>
          <a:p>
            <a:r>
              <a:rPr lang="en-US" dirty="0"/>
              <a:t>counterparts</a:t>
            </a:r>
          </a:p>
          <a:p>
            <a:endParaRPr lang="ru-RU" dirty="0"/>
          </a:p>
        </p:txBody>
      </p:sp>
      <p:pic>
        <p:nvPicPr>
          <p:cNvPr id="5" name="Picture 4"/>
          <p:cNvPicPr>
            <a:picLocks noChangeAspect="1"/>
          </p:cNvPicPr>
          <p:nvPr/>
        </p:nvPicPr>
        <p:blipFill>
          <a:blip r:embed="rId2"/>
          <a:stretch>
            <a:fillRect/>
          </a:stretch>
        </p:blipFill>
        <p:spPr>
          <a:xfrm>
            <a:off x="1068554" y="935362"/>
            <a:ext cx="8562975" cy="4143375"/>
          </a:xfrm>
          <a:prstGeom prst="rect">
            <a:avLst/>
          </a:prstGeom>
        </p:spPr>
      </p:pic>
    </p:spTree>
    <p:extLst>
      <p:ext uri="{BB962C8B-B14F-4D97-AF65-F5344CB8AC3E}">
        <p14:creationId xmlns:p14="http://schemas.microsoft.com/office/powerpoint/2010/main" val="1603793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Performance variability</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366032" y="4508690"/>
            <a:ext cx="9764276" cy="2031325"/>
          </a:xfrm>
          <a:prstGeom prst="rect">
            <a:avLst/>
          </a:prstGeom>
          <a:noFill/>
        </p:spPr>
        <p:txBody>
          <a:bodyPr wrap="none" rtlCol="0">
            <a:spAutoFit/>
          </a:bodyPr>
          <a:lstStyle/>
          <a:p>
            <a:r>
              <a:rPr lang="en-US" dirty="0"/>
              <a:t>Compared to the A-Series, whose storage PV ranged from 8 percent to 213 percent, the D-</a:t>
            </a:r>
          </a:p>
          <a:p>
            <a:r>
              <a:rPr lang="en-US" dirty="0"/>
              <a:t>Series showed significantly less variability. The D-Series’ storage PV mainly ranged from 0</a:t>
            </a:r>
          </a:p>
          <a:p>
            <a:r>
              <a:rPr lang="en-US" dirty="0"/>
              <a:t>percent to 4 percent, with only two exceptions in the random write tests (see chart below).</a:t>
            </a:r>
          </a:p>
          <a:p>
            <a:r>
              <a:rPr lang="en-US" dirty="0"/>
              <a:t>The</a:t>
            </a:r>
          </a:p>
          <a:p>
            <a:r>
              <a:rPr lang="en-US" dirty="0"/>
              <a:t>stability of the D-Series environments, however, may be attributed to a lower number of users,</a:t>
            </a:r>
          </a:p>
          <a:p>
            <a:r>
              <a:rPr lang="en-US" dirty="0"/>
              <a:t>thereby limiting user contention.</a:t>
            </a:r>
          </a:p>
          <a:p>
            <a:endParaRPr lang="ru-RU" dirty="0"/>
          </a:p>
        </p:txBody>
      </p:sp>
      <p:pic>
        <p:nvPicPr>
          <p:cNvPr id="6" name="Picture 5"/>
          <p:cNvPicPr>
            <a:picLocks noChangeAspect="1"/>
          </p:cNvPicPr>
          <p:nvPr/>
        </p:nvPicPr>
        <p:blipFill>
          <a:blip r:embed="rId2"/>
          <a:stretch>
            <a:fillRect/>
          </a:stretch>
        </p:blipFill>
        <p:spPr>
          <a:xfrm>
            <a:off x="217116" y="1099330"/>
            <a:ext cx="11939845" cy="2635427"/>
          </a:xfrm>
          <a:prstGeom prst="rect">
            <a:avLst/>
          </a:prstGeom>
        </p:spPr>
      </p:pic>
    </p:spTree>
    <p:extLst>
      <p:ext uri="{BB962C8B-B14F-4D97-AF65-F5344CB8AC3E}">
        <p14:creationId xmlns:p14="http://schemas.microsoft.com/office/powerpoint/2010/main" val="3975970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571" y="129330"/>
            <a:ext cx="9613941" cy="1754326"/>
          </a:xfrm>
          <a:prstGeom prst="rect">
            <a:avLst/>
          </a:prstGeom>
          <a:noFill/>
        </p:spPr>
        <p:txBody>
          <a:bodyPr wrap="square" rtlCol="0">
            <a:spAutoFit/>
          </a:bodyPr>
          <a:lstStyle/>
          <a:p>
            <a:r>
              <a:rPr lang="en-US" sz="3600" dirty="0" smtClean="0"/>
              <a:t>Compare A vs D  - common information</a:t>
            </a:r>
          </a:p>
          <a:p>
            <a:endParaRPr lang="en-US" sz="3600" dirty="0" smtClean="0"/>
          </a:p>
          <a:p>
            <a:r>
              <a:rPr lang="en-US" sz="3600" dirty="0" smtClean="0"/>
              <a:t> </a:t>
            </a:r>
            <a:endParaRPr lang="ru-RU" sz="36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3" name="TextBox 2"/>
          <p:cNvSpPr txBox="1"/>
          <p:nvPr/>
        </p:nvSpPr>
        <p:spPr>
          <a:xfrm>
            <a:off x="121573" y="878024"/>
            <a:ext cx="11165305" cy="923330"/>
          </a:xfrm>
          <a:prstGeom prst="rect">
            <a:avLst/>
          </a:prstGeom>
          <a:noFill/>
        </p:spPr>
        <p:txBody>
          <a:bodyPr wrap="square" rtlCol="0">
            <a:spAutoFit/>
          </a:bodyPr>
          <a:lstStyle/>
          <a:p>
            <a:r>
              <a:rPr lang="en-US" dirty="0" smtClean="0"/>
              <a:t>CPU:  </a:t>
            </a:r>
          </a:p>
          <a:p>
            <a:pPr lvl="1"/>
            <a:r>
              <a:rPr lang="en-US" dirty="0" smtClean="0"/>
              <a:t>The </a:t>
            </a:r>
            <a:r>
              <a:rPr lang="en-US" dirty="0"/>
              <a:t>D-Series’ vCPUs </a:t>
            </a:r>
            <a:r>
              <a:rPr lang="en-US" dirty="0" smtClean="0"/>
              <a:t>outperformed the </a:t>
            </a:r>
            <a:r>
              <a:rPr lang="en-US" dirty="0"/>
              <a:t>A-Series’ vCPUs by 58</a:t>
            </a:r>
            <a:r>
              <a:rPr lang="en-US" dirty="0" smtClean="0"/>
              <a:t>%. A8-A11 are faster than D-series.</a:t>
            </a:r>
            <a:endParaRPr lang="en-US" dirty="0"/>
          </a:p>
          <a:p>
            <a:endParaRPr lang="ru-RU" dirty="0"/>
          </a:p>
        </p:txBody>
      </p:sp>
      <p:sp>
        <p:nvSpPr>
          <p:cNvPr id="7" name="TextBox 6"/>
          <p:cNvSpPr txBox="1"/>
          <p:nvPr/>
        </p:nvSpPr>
        <p:spPr>
          <a:xfrm>
            <a:off x="109539" y="1801354"/>
            <a:ext cx="12523617" cy="2031325"/>
          </a:xfrm>
          <a:prstGeom prst="rect">
            <a:avLst/>
          </a:prstGeom>
          <a:noFill/>
        </p:spPr>
        <p:txBody>
          <a:bodyPr wrap="square" rtlCol="0">
            <a:spAutoFit/>
          </a:bodyPr>
          <a:lstStyle/>
          <a:p>
            <a:r>
              <a:rPr lang="en-US" dirty="0" smtClean="0"/>
              <a:t>RAM:</a:t>
            </a:r>
          </a:p>
          <a:p>
            <a:pPr lvl="1"/>
            <a:r>
              <a:rPr lang="en-US" dirty="0"/>
              <a:t>The D-Series VMs displayed, </a:t>
            </a:r>
            <a:r>
              <a:rPr lang="en-US" dirty="0" smtClean="0"/>
              <a:t>on average</a:t>
            </a:r>
            <a:r>
              <a:rPr lang="en-US" dirty="0"/>
              <a:t>, 65% more </a:t>
            </a:r>
            <a:r>
              <a:rPr lang="en-US" dirty="0" smtClean="0"/>
              <a:t>memory bandwidth </a:t>
            </a:r>
            <a:r>
              <a:rPr lang="en-US" dirty="0"/>
              <a:t>than their A</a:t>
            </a:r>
          </a:p>
          <a:p>
            <a:pPr lvl="1"/>
            <a:r>
              <a:rPr lang="en-US" dirty="0"/>
              <a:t>The maximum memory bandwidth on the D-Series was 58% more </a:t>
            </a:r>
            <a:r>
              <a:rPr lang="en-US" dirty="0" smtClean="0"/>
              <a:t>than on </a:t>
            </a:r>
            <a:r>
              <a:rPr lang="en-US" dirty="0"/>
              <a:t>the A-Series (17.2 GB/s vs. 10.9 GB/s).</a:t>
            </a:r>
          </a:p>
          <a:p>
            <a:pPr lvl="1"/>
            <a:r>
              <a:rPr lang="en-US" dirty="0"/>
              <a:t>Significant fluctuations on memory throughput were </a:t>
            </a:r>
            <a:r>
              <a:rPr lang="en-US" dirty="0" smtClean="0"/>
              <a:t>observed on </a:t>
            </a:r>
            <a:r>
              <a:rPr lang="en-US" dirty="0"/>
              <a:t>the A2, A3, D2 and D4 instances. </a:t>
            </a:r>
            <a:endParaRPr lang="en-US" dirty="0" smtClean="0"/>
          </a:p>
          <a:p>
            <a:pPr lvl="1"/>
            <a:r>
              <a:rPr lang="en-US" dirty="0" smtClean="0"/>
              <a:t>Variability </a:t>
            </a:r>
            <a:r>
              <a:rPr lang="en-US" dirty="0"/>
              <a:t>ranged </a:t>
            </a:r>
            <a:r>
              <a:rPr lang="en-US" dirty="0" smtClean="0"/>
              <a:t>from 20</a:t>
            </a:r>
            <a:r>
              <a:rPr lang="en-US" dirty="0"/>
              <a:t>% to 52% of the average across the five-day testing period</a:t>
            </a:r>
          </a:p>
          <a:p>
            <a:endParaRPr lang="en-US" dirty="0" smtClean="0"/>
          </a:p>
          <a:p>
            <a:endParaRPr lang="ru-RU" dirty="0"/>
          </a:p>
        </p:txBody>
      </p:sp>
      <p:sp>
        <p:nvSpPr>
          <p:cNvPr id="8" name="TextBox 7"/>
          <p:cNvSpPr txBox="1"/>
          <p:nvPr/>
        </p:nvSpPr>
        <p:spPr>
          <a:xfrm>
            <a:off x="109539" y="3832679"/>
            <a:ext cx="10685300" cy="1754326"/>
          </a:xfrm>
          <a:prstGeom prst="rect">
            <a:avLst/>
          </a:prstGeom>
          <a:noFill/>
        </p:spPr>
        <p:txBody>
          <a:bodyPr wrap="square" rtlCol="0">
            <a:spAutoFit/>
          </a:bodyPr>
          <a:lstStyle/>
          <a:p>
            <a:r>
              <a:rPr lang="en-US" dirty="0" smtClean="0"/>
              <a:t>Storage: </a:t>
            </a:r>
          </a:p>
          <a:p>
            <a:pPr lvl="1"/>
            <a:r>
              <a:rPr lang="en-US" dirty="0" smtClean="0"/>
              <a:t>The </a:t>
            </a:r>
            <a:r>
              <a:rPr lang="en-US" dirty="0"/>
              <a:t>D-Series had an average </a:t>
            </a:r>
            <a:r>
              <a:rPr lang="en-US" dirty="0" smtClean="0"/>
              <a:t>of 6.3x </a:t>
            </a:r>
            <a:r>
              <a:rPr lang="en-US" dirty="0"/>
              <a:t>more IOPS than the </a:t>
            </a:r>
            <a:r>
              <a:rPr lang="en-US" dirty="0" smtClean="0"/>
              <a:t>A-Series for </a:t>
            </a:r>
            <a:r>
              <a:rPr lang="en-US" dirty="0"/>
              <a:t>local storage.</a:t>
            </a:r>
          </a:p>
          <a:p>
            <a:pPr lvl="1"/>
            <a:r>
              <a:rPr lang="en-US" dirty="0"/>
              <a:t>The D-Series write IOPS scaled significantly as the VM sizes </a:t>
            </a:r>
            <a:r>
              <a:rPr lang="en-US" dirty="0" smtClean="0"/>
              <a:t>became larger</a:t>
            </a:r>
            <a:r>
              <a:rPr lang="en-US" dirty="0"/>
              <a:t>.</a:t>
            </a:r>
          </a:p>
          <a:p>
            <a:pPr lvl="1"/>
            <a:r>
              <a:rPr lang="en-US" dirty="0"/>
              <a:t>The A-Series showed much more storage </a:t>
            </a:r>
            <a:r>
              <a:rPr lang="en-US" dirty="0" smtClean="0"/>
              <a:t>performance variability </a:t>
            </a:r>
            <a:r>
              <a:rPr lang="en-US" dirty="0"/>
              <a:t>than the D-Series. D-Series performance </a:t>
            </a:r>
            <a:r>
              <a:rPr lang="en-US" dirty="0" smtClean="0"/>
              <a:t>variability was </a:t>
            </a:r>
            <a:r>
              <a:rPr lang="en-US" dirty="0"/>
              <a:t>under 5% for almost all measurements.</a:t>
            </a:r>
          </a:p>
          <a:p>
            <a:endParaRPr lang="ru-RU" dirty="0"/>
          </a:p>
        </p:txBody>
      </p:sp>
    </p:spTree>
    <p:extLst>
      <p:ext uri="{BB962C8B-B14F-4D97-AF65-F5344CB8AC3E}">
        <p14:creationId xmlns:p14="http://schemas.microsoft.com/office/powerpoint/2010/main" val="2269570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379" y="130428"/>
            <a:ext cx="12242998" cy="899409"/>
          </a:xfrm>
        </p:spPr>
        <p:txBody>
          <a:bodyPr/>
          <a:lstStyle/>
          <a:p>
            <a:r>
              <a:rPr lang="ru-RU" sz="4000" dirty="0"/>
              <a:t>Подробнее о способах приобретения </a:t>
            </a:r>
            <a:r>
              <a:rPr lang="en-US" sz="4000" dirty="0"/>
              <a:t>Microsoft Azure</a:t>
            </a:r>
            <a:endParaRPr lang="fr-CA" sz="4000" dirty="0"/>
          </a:p>
        </p:txBody>
      </p:sp>
      <p:sp>
        <p:nvSpPr>
          <p:cNvPr id="6" name="TextBox 5"/>
          <p:cNvSpPr txBox="1"/>
          <p:nvPr/>
        </p:nvSpPr>
        <p:spPr>
          <a:xfrm>
            <a:off x="467624" y="1486963"/>
            <a:ext cx="3424485" cy="4667533"/>
          </a:xfrm>
          <a:prstGeom prst="rect">
            <a:avLst/>
          </a:prstGeom>
          <a:solidFill>
            <a:schemeClr val="tx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fr-CA" sz="1961" dirty="0">
                <a:ln>
                  <a:noFill/>
                </a:ln>
              </a:rPr>
              <a:t>Оплата по </a:t>
            </a:r>
            <a:r>
              <a:rPr lang="fr-CA" sz="1961" dirty="0" err="1">
                <a:ln>
                  <a:noFill/>
                </a:ln>
              </a:rPr>
              <a:t>мере</a:t>
            </a:r>
            <a:r>
              <a:rPr lang="fr-CA" sz="1961" dirty="0">
                <a:ln>
                  <a:noFill/>
                </a:ln>
              </a:rPr>
              <a:t> использования</a:t>
            </a:r>
            <a:r>
              <a:rPr lang="ru-RU" sz="1961" dirty="0">
                <a:ln>
                  <a:noFill/>
                </a:ln>
              </a:rPr>
              <a:t> от 1 месяца</a:t>
            </a:r>
            <a:endParaRPr lang="en-US" sz="1961" dirty="0">
              <a:ln>
                <a:noFill/>
              </a:ln>
            </a:endParaRPr>
          </a:p>
        </p:txBody>
      </p:sp>
      <p:sp>
        <p:nvSpPr>
          <p:cNvPr id="11" name="TextBox 10"/>
          <p:cNvSpPr txBox="1"/>
          <p:nvPr/>
        </p:nvSpPr>
        <p:spPr>
          <a:xfrm>
            <a:off x="8440164" y="1470785"/>
            <a:ext cx="3295136" cy="2895689"/>
          </a:xfrm>
          <a:prstGeom prst="rect">
            <a:avLst/>
          </a:prstGeom>
          <a:solidFill>
            <a:schemeClr val="accent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defTabSz="914192"/>
            <a:r>
              <a:rPr lang="ru-RU" sz="1961" dirty="0">
                <a:ln>
                  <a:noFill/>
                </a:ln>
              </a:rPr>
              <a:t>Контракты от 3-х лет</a:t>
            </a:r>
          </a:p>
          <a:p>
            <a:pPr marL="52902" defTabSz="914192"/>
            <a:r>
              <a:rPr lang="en-US" sz="1568" b="1" dirty="0"/>
              <a:t>Enterprise Agreement </a:t>
            </a:r>
            <a:r>
              <a:rPr lang="ru-RU" sz="1568" b="1" dirty="0"/>
              <a:t>и </a:t>
            </a:r>
            <a:r>
              <a:rPr lang="en-US" sz="1568" b="1" dirty="0"/>
              <a:t>Enterprise Agreement</a:t>
            </a:r>
            <a:r>
              <a:rPr lang="ru-RU" sz="1568" b="1" dirty="0"/>
              <a:t>(</a:t>
            </a:r>
            <a:r>
              <a:rPr lang="en-US" sz="1568" b="1" dirty="0"/>
              <a:t>SCE</a:t>
            </a:r>
            <a:r>
              <a:rPr lang="ru-RU" sz="1568" b="1" dirty="0"/>
              <a:t>)</a:t>
            </a:r>
            <a:endParaRPr lang="ru-RU" sz="1568" dirty="0">
              <a:ln>
                <a:noFill/>
              </a:ln>
            </a:endParaRPr>
          </a:p>
          <a:p>
            <a:pPr marL="52902" defTabSz="914192"/>
            <a:endParaRPr lang="en-US" sz="1961" dirty="0">
              <a:ln>
                <a:noFill/>
              </a:ln>
            </a:endParaRPr>
          </a:p>
        </p:txBody>
      </p:sp>
      <p:sp>
        <p:nvSpPr>
          <p:cNvPr id="15" name="Right Brace 14"/>
          <p:cNvSpPr/>
          <p:nvPr/>
        </p:nvSpPr>
        <p:spPr>
          <a:xfrm rot="16200000">
            <a:off x="2156048" y="-213796"/>
            <a:ext cx="119518" cy="3441487"/>
          </a:xfrm>
          <a:prstGeom prst="rightBrace">
            <a:avLst/>
          </a:prstGeom>
          <a:noFill/>
          <a:ln w="952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6" name="TextBox 15"/>
          <p:cNvSpPr txBox="1"/>
          <p:nvPr/>
        </p:nvSpPr>
        <p:spPr>
          <a:xfrm>
            <a:off x="867" y="917383"/>
            <a:ext cx="4545461" cy="543226"/>
          </a:xfrm>
          <a:prstGeom prst="rect">
            <a:avLst/>
          </a:prstGeom>
          <a:noFill/>
        </p:spPr>
        <p:txBody>
          <a:bodyPr wrap="square" lIns="0" tIns="0" rIns="0" bIns="0" rtlCol="0">
            <a:spAutoFit/>
          </a:bodyPr>
          <a:lstStyle/>
          <a:p>
            <a:pPr algn="ctr" defTabSz="914192"/>
            <a:r>
              <a:rPr lang="fr-CA" sz="1765" dirty="0" smtClean="0">
                <a:solidFill>
                  <a:srgbClr val="505050"/>
                </a:solidFill>
                <a:latin typeface="Segoe UI Semibold" panose="020B0702040204020203" pitchFamily="34" charset="0"/>
                <a:cs typeface="Segoe UI Semibold" panose="020B0702040204020203" pitchFamily="34" charset="0"/>
              </a:rPr>
              <a:t> </a:t>
            </a:r>
            <a:endParaRPr lang="fr-CA" sz="1765" dirty="0">
              <a:solidFill>
                <a:srgbClr val="505050"/>
              </a:solidFill>
              <a:latin typeface="Segoe UI Semibold" panose="020B0702040204020203" pitchFamily="34" charset="0"/>
              <a:cs typeface="Segoe UI Semibold" panose="020B0702040204020203" pitchFamily="34" charset="0"/>
            </a:endParaRPr>
          </a:p>
          <a:p>
            <a:pPr algn="ctr" defTabSz="914192"/>
            <a:r>
              <a:rPr lang="ru-RU" sz="1765" dirty="0" smtClean="0">
                <a:solidFill>
                  <a:srgbClr val="505050"/>
                </a:solidFill>
                <a:latin typeface="Segoe UI Semibold" panose="020B0702040204020203" pitchFamily="34" charset="0"/>
                <a:cs typeface="Segoe UI Semibold" panose="020B0702040204020203" pitchFamily="34" charset="0"/>
              </a:rPr>
              <a:t>На </a:t>
            </a:r>
            <a:r>
              <a:rPr lang="fr-CA" sz="1765" dirty="0" smtClean="0">
                <a:solidFill>
                  <a:srgbClr val="505050"/>
                </a:solidFill>
                <a:latin typeface="Segoe UI Semibold" panose="020B0702040204020203" pitchFamily="34" charset="0"/>
                <a:cs typeface="Segoe UI Semibold" panose="020B0702040204020203" pitchFamily="34" charset="0"/>
              </a:rPr>
              <a:t>azure.com</a:t>
            </a:r>
            <a:endParaRPr lang="fr-CA" sz="1765" dirty="0">
              <a:solidFill>
                <a:srgbClr val="505050"/>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rot="16200000">
            <a:off x="10009172" y="-154044"/>
            <a:ext cx="161162" cy="3291095"/>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8" name="TextBox 17"/>
          <p:cNvSpPr txBox="1"/>
          <p:nvPr/>
        </p:nvSpPr>
        <p:spPr>
          <a:xfrm>
            <a:off x="8082370" y="924734"/>
            <a:ext cx="4014763" cy="543226"/>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Корпоративное соглашение</a:t>
            </a:r>
          </a:p>
          <a:p>
            <a:pPr algn="ctr" defTabSz="914192"/>
            <a:r>
              <a:rPr lang="fr-CA" sz="1765" dirty="0">
                <a:solidFill>
                  <a:srgbClr val="505050"/>
                </a:solidFill>
                <a:latin typeface="Segoe UI Semibold" panose="020B0702040204020203" pitchFamily="34" charset="0"/>
                <a:cs typeface="Segoe UI Semibold" panose="020B0702040204020203" pitchFamily="34" charset="0"/>
              </a:rPr>
              <a:t>EA</a:t>
            </a:r>
          </a:p>
        </p:txBody>
      </p:sp>
      <p:sp>
        <p:nvSpPr>
          <p:cNvPr id="19" name="TextBox 18"/>
          <p:cNvSpPr txBox="1"/>
          <p:nvPr/>
        </p:nvSpPr>
        <p:spPr>
          <a:xfrm>
            <a:off x="4339733" y="1486963"/>
            <a:ext cx="3642791" cy="3299486"/>
          </a:xfrm>
          <a:prstGeom prst="rect">
            <a:avLst/>
          </a:prstGeom>
          <a:solidFill>
            <a:schemeClr val="accent1"/>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ru-RU" sz="1961" b="1" dirty="0"/>
              <a:t>Приобретение у наших партнеров по модели Open Licensin</a:t>
            </a:r>
            <a:r>
              <a:rPr lang="en-US" sz="1961" b="1" dirty="0"/>
              <a:t>g </a:t>
            </a:r>
            <a:r>
              <a:rPr lang="fr-CA" sz="1961" dirty="0">
                <a:ln>
                  <a:noFill/>
                </a:ln>
              </a:rPr>
              <a:t>12 месяцев</a:t>
            </a:r>
            <a:endParaRPr lang="en-US" sz="1961" dirty="0">
              <a:ln>
                <a:noFill/>
              </a:ln>
            </a:endParaRPr>
          </a:p>
        </p:txBody>
      </p:sp>
      <p:sp>
        <p:nvSpPr>
          <p:cNvPr id="22" name="Right Brace 21"/>
          <p:cNvSpPr/>
          <p:nvPr/>
        </p:nvSpPr>
        <p:spPr>
          <a:xfrm rot="16200000">
            <a:off x="6044767" y="-293757"/>
            <a:ext cx="182318" cy="3591683"/>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23" name="TextBox 22"/>
          <p:cNvSpPr txBox="1"/>
          <p:nvPr/>
        </p:nvSpPr>
        <p:spPr>
          <a:xfrm>
            <a:off x="4070422" y="1066417"/>
            <a:ext cx="3912102" cy="271613"/>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Программы Open License</a:t>
            </a:r>
          </a:p>
        </p:txBody>
      </p:sp>
      <p:grpSp>
        <p:nvGrpSpPr>
          <p:cNvPr id="24" name="Group 23"/>
          <p:cNvGrpSpPr/>
          <p:nvPr/>
        </p:nvGrpSpPr>
        <p:grpSpPr>
          <a:xfrm>
            <a:off x="2572861" y="5346683"/>
            <a:ext cx="9632606" cy="1500853"/>
            <a:chOff x="4402138" y="4330700"/>
            <a:chExt cx="4757738" cy="835026"/>
          </a:xfrm>
        </p:grpSpPr>
        <p:sp>
          <p:nvSpPr>
            <p:cNvPr id="25"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6"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7"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grpSp>
      <p:sp>
        <p:nvSpPr>
          <p:cNvPr id="21" name="Isosceles Triangle 20"/>
          <p:cNvSpPr/>
          <p:nvPr/>
        </p:nvSpPr>
        <p:spPr bwMode="auto">
          <a:xfrm rot="10800000">
            <a:off x="2763485" y="2496138"/>
            <a:ext cx="230828" cy="230828"/>
          </a:xfrm>
          <a:prstGeom prst="triangle">
            <a:avLst>
              <a:gd name="adj" fmla="val 10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0800000">
            <a:off x="11363231" y="2496138"/>
            <a:ext cx="230828" cy="230828"/>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4294967295"/>
          </p:nvPr>
        </p:nvSpPr>
        <p:spPr>
          <a:xfrm>
            <a:off x="11379597" y="6154496"/>
            <a:ext cx="555517" cy="134445"/>
          </a:xfrm>
          <a:prstGeom prst="rect">
            <a:avLst/>
          </a:prstGeom>
        </p:spPr>
        <p:txBody>
          <a:bodyPr/>
          <a:lstStyle/>
          <a:p>
            <a:fld id="{27258FFF-F925-446B-8502-81C933981705}" type="slidenum">
              <a:rPr>
                <a:solidFill>
                  <a:srgbClr val="FFFFFF"/>
                </a:solidFill>
              </a:rPr>
              <a:pPr/>
              <a:t>43</a:t>
            </a:fld>
            <a:endParaRPr>
              <a:solidFill>
                <a:srgbClr val="FFFFFF"/>
              </a:solidFill>
            </a:endParaRPr>
          </a:p>
        </p:txBody>
      </p:sp>
      <p:sp>
        <p:nvSpPr>
          <p:cNvPr id="7" name="Rectangle 6"/>
          <p:cNvSpPr/>
          <p:nvPr/>
        </p:nvSpPr>
        <p:spPr bwMode="auto">
          <a:xfrm>
            <a:off x="463603" y="2467170"/>
            <a:ext cx="3428505" cy="41752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PAY-AS-YOU-GO или оплата по мере использования предполагает гибкие возможности без первоначальных затрат и отсутствие долговременных обязательств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оплаты может быть полезен для предприятий малого и среднего бизнеса, а также для индивидуальных разработчиков, для задач требующих небольшого количества ресурсов с возможностью расширения в будущем.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Для использования этого варианта оплаты необходимо наличие кредитной карты.</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Все детали вы можете узнать по </a:t>
            </a:r>
            <a:r>
              <a:rPr lang="en-US" b="1" u="sng" dirty="0" smtClean="0">
                <a:solidFill>
                  <a:srgbClr val="505050"/>
                </a:solidFill>
              </a:rPr>
              <a:t>aka.ms/</a:t>
            </a:r>
            <a:r>
              <a:rPr lang="en-US" b="1" u="sng" dirty="0" err="1" smtClean="0">
                <a:solidFill>
                  <a:srgbClr val="505050"/>
                </a:solidFill>
              </a:rPr>
              <a:t>msazurerupayg</a:t>
            </a:r>
            <a:endParaRPr lang="en-US" b="1" u="sng" dirty="0">
              <a:solidFill>
                <a:srgbClr val="505050"/>
              </a:solidFill>
            </a:endParaRPr>
          </a:p>
        </p:txBody>
      </p:sp>
      <p:sp>
        <p:nvSpPr>
          <p:cNvPr id="12" name="Rectangle 11"/>
          <p:cNvSpPr/>
          <p:nvPr/>
        </p:nvSpPr>
        <p:spPr bwMode="auto">
          <a:xfrm>
            <a:off x="8435024" y="2473769"/>
            <a:ext cx="3299238" cy="41686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Enterprise - Enterprise Agreement и Enterprise Agreement Subscription. Данный вариант приобретения предполагает предварительную оплату ресурсов Microsoft Azure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Размер скидки до 35%*</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Приобретение доступно у наших партнеров со статусом Large Account Reseller.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приобретения предназначен для компаний корпоративного сегмента, все подробности можно прочитать </a:t>
            </a:r>
            <a:r>
              <a:rPr lang="en-US" sz="1371" dirty="0">
                <a:solidFill>
                  <a:srgbClr val="505050"/>
                </a:solidFill>
              </a:rPr>
              <a:t>http://aka.ms/msazureruea</a:t>
            </a:r>
          </a:p>
          <a:p>
            <a:pPr defTabSz="914049">
              <a:spcBef>
                <a:spcPts val="784"/>
              </a:spcBef>
            </a:pPr>
            <a:r>
              <a:rPr lang="ru-RU" sz="1371" dirty="0">
                <a:solidFill>
                  <a:srgbClr val="505050"/>
                </a:solidFill>
              </a:rPr>
              <a:t>или узнать у наших партнеров</a:t>
            </a:r>
            <a:endParaRPr lang="en-US" sz="1371" dirty="0">
              <a:solidFill>
                <a:srgbClr val="505050"/>
              </a:solidFill>
            </a:endParaRPr>
          </a:p>
          <a:p>
            <a:pPr defTabSz="914049">
              <a:spcBef>
                <a:spcPts val="784"/>
              </a:spcBef>
            </a:pPr>
            <a:r>
              <a:rPr lang="en-US" sz="1400" b="1" dirty="0" smtClean="0">
                <a:solidFill>
                  <a:srgbClr val="505050"/>
                </a:solidFill>
              </a:rPr>
              <a:t>pinpoint.microsoft.com/</a:t>
            </a:r>
            <a:r>
              <a:rPr lang="en-US" sz="1400" b="1" dirty="0" err="1" smtClean="0">
                <a:solidFill>
                  <a:srgbClr val="505050"/>
                </a:solidFill>
              </a:rPr>
              <a:t>ru-ru</a:t>
            </a:r>
            <a:endParaRPr lang="en-US" sz="1371" dirty="0">
              <a:solidFill>
                <a:srgbClr val="505050"/>
              </a:solidFill>
            </a:endParaRPr>
          </a:p>
        </p:txBody>
      </p:sp>
      <p:sp>
        <p:nvSpPr>
          <p:cNvPr id="20" name="Rectangle 19"/>
          <p:cNvSpPr/>
          <p:nvPr/>
        </p:nvSpPr>
        <p:spPr bwMode="auto">
          <a:xfrm>
            <a:off x="4328878" y="2467171"/>
            <a:ext cx="3653646" cy="4175245"/>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Приобретение у наших партнеров </a:t>
            </a:r>
          </a:p>
          <a:p>
            <a:pPr marL="168040" indent="-168040" defTabSz="914049">
              <a:spcBef>
                <a:spcPts val="784"/>
              </a:spcBef>
              <a:buFont typeface="Arial" panose="020B0604020202020204" pitchFamily="34" charset="0"/>
              <a:buChar char="•"/>
            </a:pPr>
            <a:r>
              <a:rPr lang="ru-RU" sz="1371" dirty="0">
                <a:solidFill>
                  <a:srgbClr val="505050"/>
                </a:solidFill>
              </a:rPr>
              <a:t>Возможность оплаты ресурсов Microsoft Azure от </a:t>
            </a:r>
            <a:r>
              <a:rPr lang="en-US" sz="1371" dirty="0">
                <a:solidFill>
                  <a:srgbClr val="505050"/>
                </a:solidFill>
              </a:rPr>
              <a:t>5000</a:t>
            </a:r>
            <a:r>
              <a:rPr lang="ru-RU" sz="1371" dirty="0">
                <a:solidFill>
                  <a:srgbClr val="505050"/>
                </a:solidFill>
              </a:rPr>
              <a:t> рублей на 12 месяцев с возможностью пополнения счета подписки в любой момент, все подробности </a:t>
            </a:r>
            <a:r>
              <a:rPr lang="en-US" sz="1600" b="1" u="sng" dirty="0" smtClean="0">
                <a:solidFill>
                  <a:srgbClr val="505050"/>
                </a:solidFill>
              </a:rPr>
              <a:t>aka.ms/</a:t>
            </a:r>
            <a:r>
              <a:rPr lang="en-US" sz="1600" b="1" u="sng" dirty="0" err="1" smtClean="0">
                <a:solidFill>
                  <a:srgbClr val="505050"/>
                </a:solidFill>
              </a:rPr>
              <a:t>msazureruopen</a:t>
            </a:r>
            <a:endParaRPr lang="ru-RU" sz="1600" b="1" u="sng"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Данный вариант оплаты может быть полезен для предприятий малого и среднего бизнеса, а также для индивидуальных разработчиков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Для использования данного варианта оплаты не требуется кредитная карта, все документы предоставляются в соответсвии с российским бухучетом</a:t>
            </a:r>
            <a:endParaRPr lang="en-US" sz="1371" dirty="0">
              <a:solidFill>
                <a:srgbClr val="505050"/>
              </a:solidFill>
            </a:endParaRPr>
          </a:p>
        </p:txBody>
      </p:sp>
    </p:spTree>
    <p:extLst>
      <p:ext uri="{BB962C8B-B14F-4D97-AF65-F5344CB8AC3E}">
        <p14:creationId xmlns:p14="http://schemas.microsoft.com/office/powerpoint/2010/main" val="1324826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ru-RU" dirty="0" smtClean="0"/>
              <a:t>Бизнес поддержка для партнеров-разработчиков</a:t>
            </a:r>
            <a:endParaRPr lang="ru-RU" dirty="0"/>
          </a:p>
        </p:txBody>
      </p:sp>
      <p:sp>
        <p:nvSpPr>
          <p:cNvPr id="5" name="Объект 4"/>
          <p:cNvSpPr>
            <a:spLocks noGrp="1"/>
          </p:cNvSpPr>
          <p:nvPr>
            <p:ph idx="1"/>
          </p:nvPr>
        </p:nvSpPr>
        <p:spPr>
          <a:xfrm>
            <a:off x="74810" y="1450421"/>
            <a:ext cx="7101189" cy="5040000"/>
          </a:xfrm>
        </p:spPr>
        <p:txBody>
          <a:bodyPr>
            <a:noAutofit/>
          </a:bodyPr>
          <a:lstStyle/>
          <a:p>
            <a:pPr lvl="2">
              <a:lnSpc>
                <a:spcPct val="100000"/>
              </a:lnSpc>
            </a:pPr>
            <a:r>
              <a:rPr lang="ru-RU" sz="2800" b="1" dirty="0" smtClean="0"/>
              <a:t>Мы делаем </a:t>
            </a:r>
            <a:r>
              <a:rPr lang="en-US" sz="2800" b="1" dirty="0" smtClean="0"/>
              <a:t>co-marketing</a:t>
            </a:r>
          </a:p>
          <a:p>
            <a:pPr lvl="2">
              <a:lnSpc>
                <a:spcPct val="100000"/>
              </a:lnSpc>
            </a:pPr>
            <a:r>
              <a:rPr lang="ru-RU" sz="2800" b="1" dirty="0" smtClean="0"/>
              <a:t>Прямой технический и бизнес контакт в </a:t>
            </a:r>
            <a:r>
              <a:rPr lang="en-US" sz="2800" b="1" dirty="0" smtClean="0"/>
              <a:t>Microsoft</a:t>
            </a:r>
          </a:p>
          <a:p>
            <a:pPr lvl="2">
              <a:lnSpc>
                <a:spcPct val="100000"/>
              </a:lnSpc>
            </a:pPr>
            <a:r>
              <a:rPr lang="ru-RU" sz="2800" b="1" dirty="0" smtClean="0"/>
              <a:t>Выгодные цены</a:t>
            </a:r>
          </a:p>
          <a:p>
            <a:pPr lvl="2">
              <a:lnSpc>
                <a:spcPct val="100000"/>
              </a:lnSpc>
            </a:pPr>
            <a:r>
              <a:rPr lang="ru-RU" sz="2800" b="1" dirty="0" smtClean="0"/>
              <a:t>Ранний доступ к бетам и превью</a:t>
            </a:r>
            <a:endParaRPr lang="en-US" sz="2800" b="1" dirty="0" smtClean="0"/>
          </a:p>
          <a:p>
            <a:pPr lvl="2">
              <a:lnSpc>
                <a:spcPct val="100000"/>
              </a:lnSpc>
            </a:pPr>
            <a:r>
              <a:rPr lang="ru-RU" sz="2800" b="1" dirty="0" smtClean="0"/>
              <a:t>Участие в наших событиях</a:t>
            </a:r>
            <a:endParaRPr lang="en-US" sz="2800" b="1" dirty="0" smtClean="0"/>
          </a:p>
          <a:p>
            <a:pPr lvl="2">
              <a:lnSpc>
                <a:spcPct val="100000"/>
              </a:lnSpc>
            </a:pPr>
            <a:r>
              <a:rPr lang="en-US" sz="2800" b="1" dirty="0" smtClean="0"/>
              <a:t>Go-To-Market </a:t>
            </a:r>
            <a:r>
              <a:rPr lang="ru-RU" sz="2800" b="1" dirty="0" smtClean="0"/>
              <a:t>на глобальном уровне практически в любом регионе мира</a:t>
            </a:r>
            <a:endParaRPr lang="en-US" sz="28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3271559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ru-RU" sz="6600" b="1" dirty="0" smtClean="0"/>
              <a:t>Бесплатные опции</a:t>
            </a:r>
            <a:endParaRPr lang="ru-RU" sz="6600" b="1" dirty="0"/>
          </a:p>
        </p:txBody>
      </p:sp>
      <p:sp>
        <p:nvSpPr>
          <p:cNvPr id="3" name="Объект 4"/>
          <p:cNvSpPr txBox="1">
            <a:spLocks/>
          </p:cNvSpPr>
          <p:nvPr/>
        </p:nvSpPr>
        <p:spPr>
          <a:xfrm>
            <a:off x="0" y="1089000"/>
            <a:ext cx="10872505"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smtClean="0"/>
              <a:t>30 </a:t>
            </a:r>
            <a:r>
              <a:rPr lang="ru-RU" sz="2400" smtClean="0"/>
              <a:t>дневный триал на </a:t>
            </a:r>
            <a:r>
              <a:rPr lang="en-US" sz="2400" smtClean="0"/>
              <a:t>windowsazure.com</a:t>
            </a:r>
            <a:endParaRPr lang="en-US" sz="2400" b="1" u="sng" smtClean="0">
              <a:solidFill>
                <a:schemeClr val="accent4"/>
              </a:solidFill>
            </a:endParaRPr>
          </a:p>
          <a:p>
            <a:pPr lvl="2"/>
            <a:r>
              <a:rPr lang="ru-RU" sz="2400" smtClean="0"/>
              <a:t>Триал</a:t>
            </a:r>
            <a:r>
              <a:rPr lang="en-US" sz="2400" smtClean="0"/>
              <a:t> </a:t>
            </a:r>
            <a:r>
              <a:rPr lang="ru-RU" sz="2400" smtClean="0"/>
              <a:t>для </a:t>
            </a:r>
            <a:r>
              <a:rPr lang="en-US" sz="2400" smtClean="0"/>
              <a:t>MSDN </a:t>
            </a:r>
            <a:r>
              <a:rPr lang="ru-RU" sz="2400" smtClean="0"/>
              <a:t>подписчиков </a:t>
            </a:r>
          </a:p>
          <a:p>
            <a:pPr lvl="2"/>
            <a:r>
              <a:rPr lang="ru-RU" sz="2400" smtClean="0"/>
              <a:t>Для стартапов - </a:t>
            </a:r>
            <a:r>
              <a:rPr lang="en-US" sz="2400" smtClean="0"/>
              <a:t>BizSpark </a:t>
            </a:r>
            <a:r>
              <a:rPr lang="ru-RU" sz="2400" smtClean="0"/>
              <a:t>на </a:t>
            </a:r>
            <a:r>
              <a:rPr lang="en-US" sz="2400" smtClean="0"/>
              <a:t>3 </a:t>
            </a:r>
            <a:r>
              <a:rPr lang="ru-RU" sz="2400" smtClean="0"/>
              <a:t>года – включает в себя 5 </a:t>
            </a:r>
            <a:r>
              <a:rPr lang="en-US" sz="2400" smtClean="0"/>
              <a:t>MSDN </a:t>
            </a:r>
            <a:r>
              <a:rPr lang="ru-RU" sz="2400" smtClean="0"/>
              <a:t>подписок!</a:t>
            </a:r>
          </a:p>
          <a:p>
            <a:pPr lvl="2"/>
            <a:r>
              <a:rPr lang="en-US" sz="2400" smtClean="0"/>
              <a:t>Windows Azure Offer $60K</a:t>
            </a:r>
            <a:r>
              <a:rPr lang="ru-RU" sz="2400" smtClean="0"/>
              <a:t> (</a:t>
            </a:r>
            <a:r>
              <a:rPr lang="en-US" sz="2400" smtClean="0"/>
              <a:t>BizSpark+) – </a:t>
            </a:r>
            <a:r>
              <a:rPr lang="ru-RU" sz="2400" smtClean="0"/>
              <a:t>облако на 1 год на </a:t>
            </a:r>
            <a:r>
              <a:rPr lang="en-US" sz="2400" smtClean="0"/>
              <a:t>$60 000 ( </a:t>
            </a:r>
            <a:r>
              <a:rPr lang="ru-RU" sz="2400" smtClean="0"/>
              <a:t>на конкурсной основе ) </a:t>
            </a:r>
          </a:p>
          <a:p>
            <a:pPr marL="87312" lvl="2" indent="0">
              <a:buFont typeface="Arial" panose="020B0604020202020204" pitchFamily="34" charset="0"/>
              <a:buNone/>
            </a:pPr>
            <a:endParaRPr lang="ru-RU" sz="2400" smtClean="0"/>
          </a:p>
          <a:p>
            <a:pPr marL="87312" lvl="2" indent="0">
              <a:buFont typeface="Arial" panose="020B0604020202020204" pitchFamily="34" charset="0"/>
              <a:buNone/>
            </a:pP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744564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Storage</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a:t>
            </a:r>
            <a:r>
              <a:rPr lang="en-US" sz="2400" b="1" u="sng" dirty="0" smtClean="0">
                <a:solidFill>
                  <a:srgbClr val="0070C0"/>
                </a:solidFill>
                <a:hlinkClick r:id="rId3"/>
              </a:rPr>
              <a:t>blog.altoros.com/raid-arrays-on-windows-azure.html</a:t>
            </a:r>
            <a:endParaRPr lang="en-US" sz="2400" dirty="0">
              <a:solidFill>
                <a:srgbClr val="0070C0"/>
              </a:solidFill>
            </a:endParaRPr>
          </a:p>
          <a:p>
            <a:pPr lvl="2"/>
            <a:r>
              <a:rPr lang="en-US" sz="2400" b="1" u="sng" dirty="0">
                <a:solidFill>
                  <a:srgbClr val="0070C0"/>
                </a:solidFill>
                <a:hlinkClick r:id="rId4"/>
              </a:rPr>
              <a:t>https://</a:t>
            </a:r>
            <a:r>
              <a:rPr lang="en-US" sz="2400" b="1" u="sng" dirty="0" smtClean="0">
                <a:solidFill>
                  <a:srgbClr val="0070C0"/>
                </a:solidFill>
                <a:hlinkClick r:id="rId4"/>
              </a:rPr>
              <a:t>twitter.com/abokov/status/585493702308683779</a:t>
            </a:r>
            <a:endParaRPr lang="en-US" sz="2400" b="1" u="sng" dirty="0" smtClean="0">
              <a:solidFill>
                <a:srgbClr val="0070C0"/>
              </a:solidFill>
            </a:endParaRPr>
          </a:p>
          <a:p>
            <a:pPr lvl="2"/>
            <a:r>
              <a:rPr lang="en-US" sz="2400" b="1" u="sng" dirty="0">
                <a:solidFill>
                  <a:srgbClr val="0070C0"/>
                </a:solidFill>
                <a:hlinkClick r:id="rId5"/>
              </a:rPr>
              <a:t>http://azure.microsoft.com/en-us/documentation/articles/storage-premium-storage-preview-portal/#</a:t>
            </a:r>
            <a:r>
              <a:rPr lang="en-US" sz="2400" b="1" u="sng" dirty="0" smtClean="0">
                <a:solidFill>
                  <a:srgbClr val="0070C0"/>
                </a:solidFill>
                <a:hlinkClick r:id="rId5"/>
              </a:rPr>
              <a:t>using-linux-vms-with-premium-storage</a:t>
            </a:r>
            <a:endParaRPr lang="en-US" sz="2400" b="1" u="sng" dirty="0" smtClean="0">
              <a:solidFill>
                <a:srgbClr val="0070C0"/>
              </a:solidFill>
            </a:endParaRPr>
          </a:p>
          <a:p>
            <a:pPr lvl="2"/>
            <a:r>
              <a:rPr lang="en-US" sz="2400" b="1" u="sng" dirty="0">
                <a:solidFill>
                  <a:srgbClr val="0070C0"/>
                </a:solidFill>
              </a:rPr>
              <a:t>http://blogs.technet.com/b/yungchou/archive/2012/08/31/windows-server-2012-storage-virtualization-explained.aspx</a:t>
            </a:r>
            <a:endParaRPr lang="en-US" sz="2400" b="1" u="sng" dirty="0" smtClean="0">
              <a:solidFill>
                <a:srgbClr val="0070C0"/>
              </a:solidFill>
            </a:endParaRPr>
          </a:p>
        </p:txBody>
      </p:sp>
    </p:spTree>
    <p:extLst>
      <p:ext uri="{BB962C8B-B14F-4D97-AF65-F5344CB8AC3E}">
        <p14:creationId xmlns:p14="http://schemas.microsoft.com/office/powerpoint/2010/main" val="39838078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Virtual Machines</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http://www.petri.com/choosing-azure-vm-series.htm</a:t>
            </a:r>
          </a:p>
          <a:p>
            <a:pPr lvl="2"/>
            <a:r>
              <a:rPr lang="en-US" sz="2400" b="1" u="sng" dirty="0" smtClean="0">
                <a:solidFill>
                  <a:srgbClr val="0070C0"/>
                </a:solidFill>
                <a:hlinkClick r:id="rId3"/>
              </a:rPr>
              <a:t>http</a:t>
            </a:r>
            <a:r>
              <a:rPr lang="en-US" sz="2400" b="1" u="sng" dirty="0">
                <a:solidFill>
                  <a:srgbClr val="0070C0"/>
                </a:solidFill>
                <a:hlinkClick r:id="rId3"/>
              </a:rPr>
              <a:t>://</a:t>
            </a:r>
            <a:r>
              <a:rPr lang="en-US" sz="2400" b="1" u="sng" dirty="0" smtClean="0">
                <a:solidFill>
                  <a:srgbClr val="0070C0"/>
                </a:solidFill>
                <a:hlinkClick r:id="rId3"/>
              </a:rPr>
              <a:t>blogs.msdn.com/b/igorpag/archive/2014/11/11/azure-a_2d00_series-and-d_2d00_series-consistent-performances-and-size-change-considerations.aspx</a:t>
            </a:r>
          </a:p>
          <a:p>
            <a:pPr lvl="2"/>
            <a:r>
              <a:rPr lang="en-US" sz="2400" b="1" u="sng" dirty="0">
                <a:solidFill>
                  <a:srgbClr val="0070C0"/>
                </a:solidFill>
                <a:hlinkClick r:id="rId3"/>
              </a:rPr>
              <a:t>http://</a:t>
            </a:r>
            <a:r>
              <a:rPr lang="en-US" sz="2400" b="1" u="sng" dirty="0" smtClean="0">
                <a:solidFill>
                  <a:srgbClr val="0070C0"/>
                </a:solidFill>
                <a:hlinkClick r:id="rId3"/>
              </a:rPr>
              <a:t>cloudspectator.com/wp-content/uploads/report/generational-performance-comparison-microsoft-azures-a-series-and-d-series.pdf</a:t>
            </a:r>
          </a:p>
          <a:p>
            <a:pPr lvl="2"/>
            <a:r>
              <a:rPr lang="en-US" sz="2400" b="1" u="sng" dirty="0">
                <a:solidFill>
                  <a:schemeClr val="accent4"/>
                </a:solidFill>
                <a:hlinkClick r:id="rId4"/>
              </a:rPr>
              <a:t>https://github.com/richorama</a:t>
            </a:r>
            <a:endParaRPr lang="ru-RU" sz="2400" b="1" u="sng" dirty="0">
              <a:solidFill>
                <a:schemeClr val="accent4"/>
              </a:solidFill>
            </a:endParaRPr>
          </a:p>
          <a:p>
            <a:pPr lvl="2"/>
            <a:endParaRPr lang="en-US" sz="2400" b="1" u="sng" dirty="0" smtClean="0">
              <a:solidFill>
                <a:srgbClr val="0070C0"/>
              </a:solidFill>
              <a:hlinkClick r:id="rId3"/>
            </a:endParaRPr>
          </a:p>
          <a:p>
            <a:pPr lvl="2"/>
            <a:endParaRPr lang="en-US" sz="2400" b="1" u="sng" dirty="0">
              <a:solidFill>
                <a:srgbClr val="0070C0"/>
              </a:solidFill>
              <a:hlinkClick r:id="rId3"/>
            </a:endParaRPr>
          </a:p>
        </p:txBody>
      </p:sp>
    </p:spTree>
    <p:extLst>
      <p:ext uri="{BB962C8B-B14F-4D97-AF65-F5344CB8AC3E}">
        <p14:creationId xmlns:p14="http://schemas.microsoft.com/office/powerpoint/2010/main" val="39090036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txBox="1">
            <a:spLocks/>
          </p:cNvSpPr>
          <p:nvPr/>
        </p:nvSpPr>
        <p:spPr>
          <a:xfrm>
            <a:off x="1738303" y="1036002"/>
            <a:ext cx="8363938"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5" name="Объект 3"/>
          <p:cNvSpPr txBox="1">
            <a:spLocks/>
          </p:cNvSpPr>
          <p:nvPr/>
        </p:nvSpPr>
        <p:spPr>
          <a:xfrm>
            <a:off x="2311880" y="1935115"/>
            <a:ext cx="2994422" cy="3717941"/>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Segoe UI Light" pitchFamily="34" charset="0"/>
              </a:rPr>
              <a:t>Центр</a:t>
            </a:r>
            <a:r>
              <a:rPr lang="en-US" sz="1750" dirty="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endParaRPr lang="en-US" sz="1750" dirty="0" smtClean="0">
              <a:solidFill>
                <a:srgbClr val="FFFFFF"/>
              </a:solidFill>
              <a:latin typeface="Segoe UI Light" pitchFamily="34" charset="0"/>
            </a:endParaRPr>
          </a:p>
          <a:p>
            <a:pPr marL="0" indent="0">
              <a:buNone/>
            </a:pPr>
            <a:r>
              <a:rPr lang="en-US" sz="2800" b="1" u="sng" dirty="0" smtClean="0">
                <a:solidFill>
                  <a:srgbClr val="FFFFFF"/>
                </a:solidFill>
                <a:latin typeface="Segoe UI Light" pitchFamily="34" charset="0"/>
              </a:rPr>
              <a:t>azurehub.ru </a:t>
            </a:r>
            <a:endParaRPr lang="en-US" sz="2800" b="1" u="sng" dirty="0">
              <a:solidFill>
                <a:srgbClr val="FFFFFF"/>
              </a:solidFill>
              <a:latin typeface="Segoe UI Light" pitchFamily="34" charset="0"/>
            </a:endParaRPr>
          </a:p>
          <a:p>
            <a:pPr marL="0" indent="0">
              <a:buNone/>
            </a:pPr>
            <a:endParaRPr lang="ru-RU" sz="2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Портал </a:t>
            </a:r>
            <a:r>
              <a:rPr lang="en-US" sz="1750" dirty="0">
                <a:solidFill>
                  <a:srgbClr val="FFFFFF"/>
                </a:solidFill>
                <a:latin typeface="Segoe UI Light" pitchFamily="34" charset="0"/>
              </a:rPr>
              <a:t>Windows Azure </a:t>
            </a:r>
          </a:p>
          <a:p>
            <a:pPr marL="0" indent="0">
              <a:buNone/>
            </a:pPr>
            <a:r>
              <a:rPr lang="en-US" sz="2800" b="1" u="sng" dirty="0" smtClean="0">
                <a:solidFill>
                  <a:srgbClr val="FFFFFF"/>
                </a:solidFill>
                <a:latin typeface="Segoe UI Light" pitchFamily="34" charset="0"/>
              </a:rPr>
              <a:t>azure.com </a:t>
            </a:r>
            <a:endParaRPr lang="en-US" sz="2800" b="1" u="sng" dirty="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Контактный емейл для всех вопросов по</a:t>
            </a:r>
            <a:r>
              <a:rPr lang="en-US" sz="1750" dirty="0" smtClean="0">
                <a:solidFill>
                  <a:srgbClr val="FFFFFF"/>
                </a:solidFill>
                <a:latin typeface="Segoe UI Light" pitchFamily="34" charset="0"/>
              </a:rPr>
              <a:t> Windows Azure</a:t>
            </a:r>
          </a:p>
          <a:p>
            <a:pPr marL="0" indent="0">
              <a:buNone/>
            </a:pPr>
            <a:r>
              <a:rPr lang="en-US" sz="2000" b="1" u="sng" dirty="0" smtClean="0">
                <a:solidFill>
                  <a:srgbClr val="FFFFFF"/>
                </a:solidFill>
                <a:latin typeface="Segoe UI Light" pitchFamily="34" charset="0"/>
              </a:rPr>
              <a:t>AzureRus@microsoft.com</a:t>
            </a:r>
            <a:endParaRPr lang="ru-RU" sz="2000" b="1" u="sng" dirty="0" smtClean="0">
              <a:solidFill>
                <a:srgbClr val="FFFFFF"/>
              </a:solidFill>
              <a:latin typeface="Segoe UI Light" pitchFamily="34" charset="0"/>
            </a:endParaRPr>
          </a:p>
          <a:p>
            <a:pPr marL="0" indent="0">
              <a:buNone/>
            </a:pPr>
            <a:endParaRPr lang="en-US" sz="1750" dirty="0">
              <a:solidFill>
                <a:srgbClr val="FFFFFF"/>
              </a:solidFill>
            </a:endParaRPr>
          </a:p>
        </p:txBody>
      </p:sp>
      <p:sp>
        <p:nvSpPr>
          <p:cNvPr id="6" name="Объект 4"/>
          <p:cNvSpPr txBox="1">
            <a:spLocks/>
          </p:cNvSpPr>
          <p:nvPr/>
        </p:nvSpPr>
        <p:spPr>
          <a:xfrm>
            <a:off x="7123279" y="1935115"/>
            <a:ext cx="4800016" cy="3424784"/>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ru-RU" sz="1750" dirty="0" smtClean="0">
                <a:solidFill>
                  <a:srgbClr val="FFFFFF"/>
                </a:solidFill>
                <a:latin typeface="Segoe Light" pitchFamily="34" charset="0"/>
              </a:rPr>
              <a:t>Сообщество</a:t>
            </a:r>
            <a:r>
              <a:rPr lang="en-US" sz="1750" dirty="0" smtClean="0">
                <a:solidFill>
                  <a:srgbClr val="FFFFFF"/>
                </a:solidFill>
                <a:latin typeface="Segoe Light" pitchFamily="34" charset="0"/>
              </a:rPr>
              <a:t> </a:t>
            </a:r>
            <a:r>
              <a:rPr lang="ru-RU" sz="1750" dirty="0" smtClean="0">
                <a:solidFill>
                  <a:srgbClr val="FFFFFF"/>
                </a:solidFill>
                <a:latin typeface="Segoe Light" pitchFamily="34" charset="0"/>
              </a:rPr>
              <a:t>пользователей</a:t>
            </a:r>
            <a:endParaRPr lang="en-US" sz="1750" dirty="0">
              <a:solidFill>
                <a:srgbClr val="FFFFFF"/>
              </a:solidFill>
              <a:latin typeface="Segoe Light" pitchFamily="34" charset="0"/>
            </a:endParaRPr>
          </a:p>
          <a:p>
            <a:pPr marL="0" indent="0">
              <a:buNone/>
            </a:pPr>
            <a:r>
              <a:rPr lang="en-US" sz="2400" b="1" u="sng" dirty="0" smtClean="0">
                <a:solidFill>
                  <a:srgbClr val="FFFFFF"/>
                </a:solidFill>
                <a:latin typeface="Segoe Light" pitchFamily="34" charset="0"/>
              </a:rPr>
              <a:t>facebook.com/groups/</a:t>
            </a:r>
            <a:r>
              <a:rPr lang="en-US" sz="2400" b="1" u="sng" dirty="0" err="1" smtClean="0">
                <a:solidFill>
                  <a:srgbClr val="FFFFFF"/>
                </a:solidFill>
                <a:latin typeface="Segoe Light" pitchFamily="34" charset="0"/>
              </a:rPr>
              <a:t>azurerus</a:t>
            </a:r>
            <a:endParaRPr lang="en-US" sz="2400" b="1" u="sng" dirty="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r>
              <a:rPr lang="ru-RU" sz="1750" dirty="0" smtClean="0">
                <a:solidFill>
                  <a:srgbClr val="FFFFFF"/>
                </a:solidFill>
                <a:latin typeface="Segoe Light" pitchFamily="34" charset="0"/>
              </a:rPr>
              <a:t>Последние </a:t>
            </a:r>
            <a:r>
              <a:rPr lang="ru-RU" sz="1750" dirty="0">
                <a:solidFill>
                  <a:srgbClr val="FFFFFF"/>
                </a:solidFill>
                <a:latin typeface="Segoe Light" pitchFamily="34" charset="0"/>
              </a:rPr>
              <a:t>новости</a:t>
            </a:r>
          </a:p>
          <a:p>
            <a:pPr marL="0" indent="0">
              <a:buNone/>
            </a:pPr>
            <a:r>
              <a:rPr lang="en-US" sz="2400" b="1" u="sng" dirty="0" smtClean="0">
                <a:solidFill>
                  <a:srgbClr val="FFFFFF"/>
                </a:solidFill>
                <a:latin typeface="Segoe Light" pitchFamily="34" charset="0"/>
              </a:rPr>
              <a:t>@</a:t>
            </a:r>
            <a:r>
              <a:rPr lang="en-US" sz="2400" b="1" u="sng" dirty="0" err="1" smtClean="0">
                <a:solidFill>
                  <a:srgbClr val="FFFFFF"/>
                </a:solidFill>
                <a:latin typeface="Segoe Light" pitchFamily="34" charset="0"/>
              </a:rPr>
              <a:t>windowsazure_ru</a:t>
            </a:r>
            <a:endParaRPr lang="en-US" sz="2400" b="1" u="sng" dirty="0">
              <a:solidFill>
                <a:srgbClr val="FFFFFF"/>
              </a:solidFill>
              <a:latin typeface="Segoe Light" pitchFamily="34" charset="0"/>
            </a:endParaRPr>
          </a:p>
          <a:p>
            <a:pPr marL="0" indent="0">
              <a:buNone/>
            </a:pPr>
            <a:endParaRPr lang="en-US" sz="1750" b="1"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dirty="0">
              <a:solidFill>
                <a:srgbClr val="FFFFFF"/>
              </a:solidFill>
              <a:latin typeface="Segoe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31" y="1806208"/>
            <a:ext cx="1106163"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47466" y="4492109"/>
            <a:ext cx="1009552" cy="94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p:cNvPicPr>
            <a:picLocks noChangeAspect="1"/>
          </p:cNvPicPr>
          <p:nvPr/>
        </p:nvPicPr>
        <p:blipFill rotWithShape="1">
          <a:blip r:embed="rId5" cstate="print">
            <a:extLst>
              <a:ext uri="{28A0092B-C50C-407E-A947-70E740481C1C}">
                <a14:useLocalDpi xmlns:a14="http://schemas.microsoft.com/office/drawing/2010/main" val="0"/>
              </a:ext>
            </a:extLst>
          </a:blip>
          <a:srcRect l="3708" t="18596" r="78588" b="11381"/>
          <a:stretch/>
        </p:blipFill>
        <p:spPr>
          <a:xfrm>
            <a:off x="927448" y="3107503"/>
            <a:ext cx="1271728" cy="1211578"/>
          </a:xfrm>
          <a:prstGeom prst="rect">
            <a:avLst/>
          </a:prstGeom>
        </p:spPr>
      </p:pic>
      <p:sp>
        <p:nvSpPr>
          <p:cNvPr id="2" name="Rectangle 1"/>
          <p:cNvSpPr/>
          <p:nvPr/>
        </p:nvSpPr>
        <p:spPr>
          <a:xfrm>
            <a:off x="8429146" y="0"/>
            <a:ext cx="6958141"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22530" name="Picture 2" descr="http://www.apse.org/images/f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586" y="1806211"/>
            <a:ext cx="1149239" cy="1148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Twitte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5243" y="3259395"/>
            <a:ext cx="1223752" cy="8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6388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010" y="-404784"/>
            <a:ext cx="4919774" cy="7395132"/>
          </a:xfrm>
          <a:prstGeom prst="rect">
            <a:avLst/>
          </a:prstGeom>
        </p:spPr>
      </p:pic>
      <p:sp>
        <p:nvSpPr>
          <p:cNvPr id="7" name="Title 2"/>
          <p:cNvSpPr txBox="1">
            <a:spLocks/>
          </p:cNvSpPr>
          <p:nvPr/>
        </p:nvSpPr>
        <p:spPr>
          <a:xfrm>
            <a:off x="6382493" y="123468"/>
            <a:ext cx="535583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ru-RU" b="1" dirty="0" smtClean="0"/>
          </a:p>
        </p:txBody>
      </p:sp>
      <p:sp>
        <p:nvSpPr>
          <p:cNvPr id="8" name="TextBox 7"/>
          <p:cNvSpPr txBox="1"/>
          <p:nvPr/>
        </p:nvSpPr>
        <p:spPr>
          <a:xfrm>
            <a:off x="5871411" y="757990"/>
            <a:ext cx="5428089" cy="1323439"/>
          </a:xfrm>
          <a:prstGeom prst="rect">
            <a:avLst/>
          </a:prstGeom>
          <a:noFill/>
        </p:spPr>
        <p:txBody>
          <a:bodyPr wrap="none" rtlCol="0">
            <a:spAutoFit/>
          </a:bodyPr>
          <a:lstStyle/>
          <a:p>
            <a:r>
              <a:rPr lang="ru-RU" sz="4000" dirty="0" smtClean="0"/>
              <a:t>Спасибо за внимание.</a:t>
            </a:r>
          </a:p>
          <a:p>
            <a:r>
              <a:rPr lang="ru-RU" sz="4000" dirty="0" smtClean="0"/>
              <a:t>Ваши вопросы</a:t>
            </a:r>
            <a:r>
              <a:rPr lang="en-US" sz="4000" dirty="0" smtClean="0"/>
              <a:t> …</a:t>
            </a:r>
            <a:endParaRPr lang="ru-RU" sz="4000" dirty="0"/>
          </a:p>
        </p:txBody>
      </p:sp>
    </p:spTree>
    <p:extLst>
      <p:ext uri="{BB962C8B-B14F-4D97-AF65-F5344CB8AC3E}">
        <p14:creationId xmlns:p14="http://schemas.microsoft.com/office/powerpoint/2010/main" val="26500844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ru-RU" dirty="0" smtClean="0"/>
              <a:t>Традиционная </a:t>
            </a:r>
            <a:r>
              <a:rPr lang="en-US" dirty="0" smtClean="0"/>
              <a:t>IT </a:t>
            </a:r>
            <a:r>
              <a:rPr lang="ru-RU" dirty="0" smtClean="0"/>
              <a:t>инфраструктура</a:t>
            </a:r>
            <a:endParaRPr lang="ru-RU" dirty="0"/>
          </a:p>
        </p:txBody>
      </p:sp>
      <p:sp>
        <p:nvSpPr>
          <p:cNvPr id="5" name="Объект 4"/>
          <p:cNvSpPr>
            <a:spLocks noGrp="1"/>
          </p:cNvSpPr>
          <p:nvPr>
            <p:ph idx="1"/>
          </p:nvPr>
        </p:nvSpPr>
        <p:spPr>
          <a:xfrm>
            <a:off x="516791" y="1324499"/>
            <a:ext cx="9380784" cy="4834885"/>
          </a:xfrm>
        </p:spPr>
        <p:txBody>
          <a:bodyPr>
            <a:normAutofit/>
          </a:bodyPr>
          <a:lstStyle/>
          <a:p>
            <a:pPr marL="87296" lvl="2" indent="0">
              <a:buNone/>
            </a:pPr>
            <a:endParaRPr lang="ru-RU" dirty="0" smtClean="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78" y="1324498"/>
            <a:ext cx="10314422" cy="5157214"/>
          </a:xfrm>
          <a:prstGeom prst="rect">
            <a:avLst/>
          </a:prstGeom>
          <a:noFill/>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36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808" y="4804957"/>
            <a:ext cx="11653523" cy="1771767"/>
          </a:xfrm>
        </p:spPr>
        <p:txBody>
          <a:bodyPr/>
          <a:lstStyle/>
          <a:p>
            <a:r>
              <a:rPr lang="ru-RU" dirty="0" smtClean="0"/>
              <a:t>17</a:t>
            </a:r>
            <a:r>
              <a:rPr lang="en-US" dirty="0" smtClean="0"/>
              <a:t>:00 - </a:t>
            </a:r>
            <a:r>
              <a:rPr lang="ru-RU" dirty="0" smtClean="0"/>
              <a:t>Высоконагруженные веб-проекты в облаке </a:t>
            </a:r>
            <a:r>
              <a:rPr lang="en-US" dirty="0" smtClean="0"/>
              <a:t>Azure</a:t>
            </a:r>
          </a:p>
          <a:p>
            <a:r>
              <a:rPr lang="en-US" dirty="0" smtClean="0"/>
              <a:t>18:20 – </a:t>
            </a:r>
            <a:r>
              <a:rPr lang="ru-RU" dirty="0" smtClean="0"/>
              <a:t>Облако для стартапов – </a:t>
            </a:r>
            <a:r>
              <a:rPr lang="en-US" dirty="0" err="1" smtClean="0"/>
              <a:t>BizSpark</a:t>
            </a:r>
            <a:r>
              <a:rPr lang="en-US" dirty="0" smtClean="0"/>
              <a:t>, Microsoft</a:t>
            </a:r>
            <a:r>
              <a:rPr lang="ru-RU" dirty="0" smtClean="0"/>
              <a:t> </a:t>
            </a:r>
            <a:r>
              <a:rPr lang="en-US" dirty="0" smtClean="0"/>
              <a:t>GTM Accelerator</a:t>
            </a:r>
            <a:r>
              <a:rPr lang="ru-RU" dirty="0" smtClean="0"/>
              <a:t>, партнерство с ФРИИ и </a:t>
            </a:r>
            <a:r>
              <a:rPr lang="ru-RU" dirty="0"/>
              <a:t>LaunchGurus </a:t>
            </a:r>
            <a:r>
              <a:rPr lang="ru-RU" dirty="0" smtClean="0"/>
              <a:t>Fund. Партнерство с </a:t>
            </a:r>
            <a:r>
              <a:rPr lang="en-US" dirty="0" smtClean="0"/>
              <a:t>Microsoft </a:t>
            </a:r>
            <a:r>
              <a:rPr lang="ru-RU" dirty="0" smtClean="0"/>
              <a:t>для разработчиков облачных сервисов.</a:t>
            </a:r>
            <a:endParaRPr lang="ru-RU" dirty="0"/>
          </a:p>
        </p:txBody>
      </p:sp>
      <p:sp>
        <p:nvSpPr>
          <p:cNvPr id="3" name="Title 2"/>
          <p:cNvSpPr>
            <a:spLocks noGrp="1"/>
          </p:cNvSpPr>
          <p:nvPr>
            <p:ph type="title"/>
          </p:nvPr>
        </p:nvSpPr>
        <p:spPr>
          <a:xfrm>
            <a:off x="6382493" y="123468"/>
            <a:ext cx="5355838" cy="899665"/>
          </a:xfrm>
        </p:spPr>
        <p:txBody>
          <a:bodyPr/>
          <a:lstStyle/>
          <a:p>
            <a:r>
              <a:rPr lang="ru-RU" b="1" dirty="0" smtClean="0"/>
              <a:t>Сегодня будет еще 2 сессии про облако!</a:t>
            </a:r>
            <a:endParaRPr lang="ru-RU"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 y="0"/>
            <a:ext cx="6222045" cy="4355432"/>
          </a:xfrm>
          <a:prstGeom prst="rect">
            <a:avLst/>
          </a:prstGeom>
        </p:spPr>
      </p:pic>
      <p:pic>
        <p:nvPicPr>
          <p:cNvPr id="6" name="Picture 5"/>
          <p:cNvPicPr>
            <a:picLocks noChangeAspect="1"/>
          </p:cNvPicPr>
          <p:nvPr/>
        </p:nvPicPr>
        <p:blipFill>
          <a:blip r:embed="rId3"/>
          <a:stretch>
            <a:fillRect/>
          </a:stretch>
        </p:blipFill>
        <p:spPr>
          <a:xfrm>
            <a:off x="7489679" y="1632932"/>
            <a:ext cx="3514725" cy="2562225"/>
          </a:xfrm>
          <a:prstGeom prst="rect">
            <a:avLst/>
          </a:prstGeom>
        </p:spPr>
      </p:pic>
    </p:spTree>
    <p:extLst>
      <p:ext uri="{BB962C8B-B14F-4D97-AF65-F5344CB8AC3E}">
        <p14:creationId xmlns:p14="http://schemas.microsoft.com/office/powerpoint/2010/main" val="34242311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en-US" dirty="0" smtClean="0"/>
              <a:t>IT </a:t>
            </a:r>
            <a:r>
              <a:rPr lang="ru-RU" dirty="0" smtClean="0"/>
              <a:t>инфраструктура в обалке</a:t>
            </a:r>
            <a:endParaRPr lang="ru-RU" dirty="0"/>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72" y="1324498"/>
            <a:ext cx="10757043" cy="505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224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8" y="2049509"/>
            <a:ext cx="10894702" cy="370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04996" y="377814"/>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На самом деле вот </a:t>
            </a:r>
            <a:r>
              <a:rPr lang="en-US" sz="5400" b="1" dirty="0" smtClean="0"/>
              <a:t>:</a:t>
            </a:r>
            <a:endParaRPr lang="ru-RU" sz="5400" b="1" dirty="0"/>
          </a:p>
        </p:txBody>
      </p:sp>
    </p:spTree>
    <p:extLst>
      <p:ext uri="{BB962C8B-B14F-4D97-AF65-F5344CB8AC3E}">
        <p14:creationId xmlns:p14="http://schemas.microsoft.com/office/powerpoint/2010/main" val="1605051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6" y="3532140"/>
            <a:ext cx="6901328" cy="332586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26" y="724057"/>
            <a:ext cx="3745230" cy="28089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569" y="3119555"/>
            <a:ext cx="4984594" cy="373844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330" y="520410"/>
            <a:ext cx="5896670" cy="2803632"/>
          </a:xfrm>
          <a:prstGeom prst="rect">
            <a:avLst/>
          </a:prstGeom>
        </p:spPr>
      </p:pic>
      <p:sp>
        <p:nvSpPr>
          <p:cNvPr id="8" name="Title 1"/>
          <p:cNvSpPr>
            <a:spLocks noGrp="1"/>
          </p:cNvSpPr>
          <p:nvPr>
            <p:ph type="title"/>
          </p:nvPr>
        </p:nvSpPr>
        <p:spPr>
          <a:xfrm>
            <a:off x="52726" y="4897"/>
            <a:ext cx="10297800" cy="720000"/>
          </a:xfrm>
        </p:spPr>
        <p:txBody>
          <a:bodyPr>
            <a:normAutofit/>
          </a:bodyPr>
          <a:lstStyle/>
          <a:p>
            <a:r>
              <a:rPr lang="ru-RU" dirty="0" smtClean="0"/>
              <a:t>Глобальные облака – кто где</a:t>
            </a:r>
            <a:endParaRPr lang="ru-RU" dirty="0"/>
          </a:p>
        </p:txBody>
      </p:sp>
    </p:spTree>
    <p:extLst>
      <p:ext uri="{BB962C8B-B14F-4D97-AF65-F5344CB8AC3E}">
        <p14:creationId xmlns:p14="http://schemas.microsoft.com/office/powerpoint/2010/main" val="2174336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06" y="24939"/>
            <a:ext cx="10297800" cy="720000"/>
          </a:xfrm>
        </p:spPr>
        <p:txBody>
          <a:bodyPr/>
          <a:lstStyle/>
          <a:p>
            <a:r>
              <a:rPr lang="ru-RU" dirty="0" smtClean="0"/>
              <a:t>На самом деле все как то вот так</a:t>
            </a:r>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59" y="744939"/>
            <a:ext cx="7649737" cy="56536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50" y="3769113"/>
            <a:ext cx="2481553" cy="2629460"/>
          </a:xfrm>
          <a:prstGeom prst="rect">
            <a:avLst/>
          </a:prstGeom>
        </p:spPr>
      </p:pic>
    </p:spTree>
    <p:extLst>
      <p:ext uri="{BB962C8B-B14F-4D97-AF65-F5344CB8AC3E}">
        <p14:creationId xmlns:p14="http://schemas.microsoft.com/office/powerpoint/2010/main" val="404969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mpany Meeting 2011 BLUE Template_v10">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1" ma:contentTypeDescription="Create a new document." ma:contentTypeScope="" ma:versionID="6f873300b833d51c2baa95a3e53eb954">
  <xsd:schema xmlns:xsd="http://www.w3.org/2001/XMLSchema" xmlns:xs="http://www.w3.org/2001/XMLSchema" xmlns:p="http://schemas.microsoft.com/office/2006/metadata/properties" xmlns:ns3="83163233-208f-487d-8d66-a814ca9ada95" targetNamespace="http://schemas.microsoft.com/office/2006/metadata/properties" ma:root="true" ma:fieldsID="778e1dc9adeab820d9d6d75e964f0f14" ns3:_="">
    <xsd:import namespace="83163233-208f-487d-8d66-a814ca9ada9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63233-208f-487d-8d66-a814ca9ada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E7AA88-0BAC-4C18-B8FE-71244BF49AF6}">
  <ds:schemaRefs>
    <ds:schemaRef ds:uri="http://schemas.microsoft.com/sharepoint/v3/contenttype/forms"/>
  </ds:schemaRefs>
</ds:datastoreItem>
</file>

<file path=customXml/itemProps2.xml><?xml version="1.0" encoding="utf-8"?>
<ds:datastoreItem xmlns:ds="http://schemas.openxmlformats.org/officeDocument/2006/customXml" ds:itemID="{9CDE3BE8-91FE-44AC-808D-1347501DD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63233-208f-487d-8d66-a814ca9ad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1893CC-1F54-470E-96DA-4452E9646FCD}">
  <ds:schemaRefs>
    <ds:schemaRef ds:uri="83163233-208f-487d-8d66-a814ca9ada9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2893</TotalTime>
  <Words>3193</Words>
  <Application>Microsoft Office PowerPoint</Application>
  <PresentationFormat>Widescreen</PresentationFormat>
  <Paragraphs>374</Paragraphs>
  <Slides>50</Slides>
  <Notes>12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50</vt:i4>
      </vt:variant>
    </vt:vector>
  </HeadingPairs>
  <TitlesOfParts>
    <vt:vector size="66" baseType="lpstr">
      <vt:lpstr>Arial</vt:lpstr>
      <vt:lpstr>Calibri</vt:lpstr>
      <vt:lpstr>Consolas</vt:lpstr>
      <vt:lpstr>Segoe</vt:lpstr>
      <vt:lpstr>Segoe Condensed</vt:lpstr>
      <vt:lpstr>Segoe Light</vt:lpstr>
      <vt:lpstr>Segoe UI</vt:lpstr>
      <vt:lpstr>Segoe UI Light</vt:lpstr>
      <vt:lpstr>Segoe UI Semibold</vt:lpstr>
      <vt:lpstr>Segoe UI Symbol</vt:lpstr>
      <vt:lpstr>Wingdings</vt:lpstr>
      <vt:lpstr>Office Theme</vt:lpstr>
      <vt:lpstr>Server and Cloud 2013</vt:lpstr>
      <vt:lpstr>TEE14 Speaker PPT Template</vt:lpstr>
      <vt:lpstr>Тема Office</vt:lpstr>
      <vt:lpstr>Company Meeting 2011 BLUE Template_v10</vt:lpstr>
      <vt:lpstr>PowerPoint Presentation</vt:lpstr>
      <vt:lpstr>Облако Azure</vt:lpstr>
      <vt:lpstr>@abokov</vt:lpstr>
      <vt:lpstr>PowerPoint Presentation</vt:lpstr>
      <vt:lpstr>Традиционная IT инфраструктура</vt:lpstr>
      <vt:lpstr>IT инфраструктура в обалке</vt:lpstr>
      <vt:lpstr>PowerPoint Presentation</vt:lpstr>
      <vt:lpstr>Глобальные облака – кто где</vt:lpstr>
      <vt:lpstr>На самом деле все как то вот так</vt:lpstr>
      <vt:lpstr>Тенденции разработки приложений</vt:lpstr>
      <vt:lpstr>Microsoft Azure – важные отличия</vt:lpstr>
      <vt:lpstr>Microsoft Azure : 13 datacenter locations</vt:lpstr>
      <vt:lpstr>Global Azure Content Delivery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Подробнее о способах приобретения Microsoft Azure</vt:lpstr>
      <vt:lpstr>Бизнес поддержка для партнеров-разработчиков</vt:lpstr>
      <vt:lpstr>Бесплатные опции</vt:lpstr>
      <vt:lpstr>Storage</vt:lpstr>
      <vt:lpstr>Virtual Machines</vt:lpstr>
      <vt:lpstr>PowerPoint Presentation</vt:lpstr>
      <vt:lpstr>PowerPoint Presentation</vt:lpstr>
      <vt:lpstr>Сегодня будет еще 2 сессии про облако!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Alexey Bokov</cp:lastModifiedBy>
  <cp:revision>97</cp:revision>
  <dcterms:created xsi:type="dcterms:W3CDTF">2014-11-16T16:38:53Z</dcterms:created>
  <dcterms:modified xsi:type="dcterms:W3CDTF">2015-04-08T07:29:37Z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ies>
</file>